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1" r:id="rId6"/>
    <p:sldId id="262" r:id="rId7"/>
    <p:sldId id="264" r:id="rId8"/>
    <p:sldId id="265" r:id="rId9"/>
    <p:sldId id="266" r:id="rId10"/>
    <p:sldId id="267" r:id="rId11"/>
    <p:sldId id="268" r:id="rId12"/>
    <p:sldId id="269" r:id="rId13"/>
    <p:sldId id="271" r:id="rId14"/>
    <p:sldId id="272" r:id="rId15"/>
    <p:sldId id="273" r:id="rId16"/>
    <p:sldId id="274" r:id="rId17"/>
    <p:sldId id="275" r:id="rId18"/>
    <p:sldId id="276" r:id="rId19"/>
    <p:sldId id="277" r:id="rId20"/>
    <p:sldId id="281" r:id="rId21"/>
    <p:sldId id="280"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3" d="100"/>
          <a:sy n="73" d="100"/>
        </p:scale>
        <p:origin x="10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30045-FB11-4021-8A16-ED0465F8B4C7}" type="datetimeFigureOut">
              <a:rPr lang="en-IN" smtClean="0"/>
              <a:t>03-04-2025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CD3267-3B2A-424F-8A1F-FEB4B03DCACC}" type="slidenum">
              <a:rPr lang="en-IN" smtClean="0"/>
              <a:t>‹#›</a:t>
            </a:fld>
            <a:endParaRPr lang="en-IN"/>
          </a:p>
        </p:txBody>
      </p:sp>
    </p:spTree>
    <p:extLst>
      <p:ext uri="{BB962C8B-B14F-4D97-AF65-F5344CB8AC3E}">
        <p14:creationId xmlns:p14="http://schemas.microsoft.com/office/powerpoint/2010/main" val="660500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CD3267-3B2A-424F-8A1F-FEB4B03DCACC}" type="slidenum">
              <a:rPr lang="en-IN" smtClean="0"/>
              <a:t>4</a:t>
            </a:fld>
            <a:endParaRPr lang="en-IN"/>
          </a:p>
        </p:txBody>
      </p:sp>
    </p:spTree>
    <p:extLst>
      <p:ext uri="{BB962C8B-B14F-4D97-AF65-F5344CB8AC3E}">
        <p14:creationId xmlns:p14="http://schemas.microsoft.com/office/powerpoint/2010/main" val="900551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flipH="1">
            <a:off x="-3" y="0"/>
            <a:ext cx="12191999" cy="6858000"/>
          </a:xfrm>
          <a:prstGeom prst="rtTriangle">
            <a:avLst/>
          </a:prstGeom>
          <a:solidFill>
            <a:srgbClr val="768394">
              <a:lumMod val="20000"/>
              <a:lumOff val="80000"/>
            </a:srgbClr>
          </a:solidFill>
          <a:ln cap="flat" cmpd="sng">
            <a:prstDash val="solid"/>
          </a:ln>
        </p:spPr>
        <p:txBody>
          <a:bodyPr vert="horz" lIns="91440" tIns="45720" rIns="91440" bIns="45720" anchor="ctr">
            <a:normAutofit/>
          </a:bodyPr>
          <a:lstStyle/>
          <a:p>
            <a:pPr marL="0" algn="ctr"/>
            <a:endParaRPr/>
          </a:p>
        </p:txBody>
      </p:sp>
      <p:sp>
        <p:nvSpPr>
          <p:cNvPr id="3" name="AutoShape 3"/>
          <p:cNvSpPr/>
          <p:nvPr/>
        </p:nvSpPr>
        <p:spPr>
          <a:xfrm>
            <a:off x="670719" y="603538"/>
            <a:ext cx="10467181" cy="5917626"/>
          </a:xfrm>
          <a:prstGeom prst="roundRect">
            <a:avLst>
              <a:gd name="adj" fmla="val 0"/>
            </a:avLst>
          </a:prstGeom>
          <a:solidFill>
            <a:srgbClr val="FFFFFF"/>
          </a:solidFill>
          <a:ln cap="flat" cmpd="sng">
            <a:prstDash val="solid"/>
          </a:ln>
          <a:effectLst>
            <a:outerShdw blurRad="228600" dist="38100" dir="2700000" algn="tl" rotWithShape="0">
              <a:schemeClr val="accent3">
                <a:alpha val="26000"/>
                <a:lumMod val="50000"/>
              </a:schemeClr>
            </a:outerShdw>
          </a:effectLst>
        </p:spPr>
        <p:txBody>
          <a:bodyPr vert="horz" lIns="91440" tIns="45720" rIns="91440" bIns="45720" anchor="ctr">
            <a:normAutofit/>
          </a:bodyPr>
          <a:lstStyle/>
          <a:p>
            <a:pPr marL="0" algn="ctr"/>
            <a:endParaRPr/>
          </a:p>
        </p:txBody>
      </p:sp>
      <p:sp>
        <p:nvSpPr>
          <p:cNvPr id="4" name="AutoShape 4"/>
          <p:cNvSpPr/>
          <p:nvPr/>
        </p:nvSpPr>
        <p:spPr>
          <a:xfrm flipH="1">
            <a:off x="669921" y="603538"/>
            <a:ext cx="10467977" cy="5917625"/>
          </a:xfrm>
          <a:prstGeom prst="rtTriangle">
            <a:avLst/>
          </a:prstGeom>
          <a:solidFill>
            <a:srgbClr val="768394">
              <a:lumMod val="20000"/>
              <a:lumOff val="80000"/>
            </a:srgbClr>
          </a:solidFill>
          <a:ln cap="flat" cmpd="sng">
            <a:prstDash val="solid"/>
          </a:ln>
        </p:spPr>
        <p:txBody>
          <a:bodyPr vert="horz" lIns="91440" tIns="45720" rIns="91440" bIns="45720" anchor="ctr">
            <a:normAutofit/>
          </a:bodyPr>
          <a:lstStyle/>
          <a:p>
            <a:pPr marL="0" algn="ctr"/>
            <a:endParaRPr/>
          </a:p>
        </p:txBody>
      </p:sp>
      <p:pic>
        <p:nvPicPr>
          <p:cNvPr id="5" name="image1.png"/>
          <p:cNvPicPr>
            <a:picLocks noChangeAspect="1"/>
          </p:cNvPicPr>
          <p:nvPr/>
        </p:nvPicPr>
        <p:blipFill>
          <a:blip r:embed="rId2"/>
          <a:stretch>
            <a:fillRect/>
          </a:stretch>
        </p:blipFill>
        <p:spPr>
          <a:xfrm>
            <a:off x="5219701" y="1956478"/>
            <a:ext cx="5283198" cy="3846168"/>
          </a:xfrm>
          <a:prstGeom prst="rect">
            <a:avLst/>
          </a:prstGeom>
        </p:spPr>
      </p:pic>
      <p:sp>
        <p:nvSpPr>
          <p:cNvPr id="6" name="AutoShape 6"/>
          <p:cNvSpPr>
            <a:spLocks noGrp="1"/>
          </p:cNvSpPr>
          <p:nvPr>
            <p:ph type="subTitle" idx="1"/>
          </p:nvPr>
        </p:nvSpPr>
        <p:spPr>
          <a:xfrm>
            <a:off x="898525" y="3350258"/>
            <a:ext cx="5070475" cy="558799"/>
          </a:xfrm>
          <a:prstGeom prst="rect">
            <a:avLst/>
          </a:prstGeom>
        </p:spPr>
        <p:txBody>
          <a:bodyPr vert="horz" lIns="91440" tIns="45720" rIns="91440" bIns="45720" anchor="ctr">
            <a:normAutofit/>
          </a:bodyPr>
          <a:lstStyle/>
          <a:p>
            <a:pPr marL="0" indent="0" algn="l">
              <a:lnSpc>
                <a:spcPct val="90000"/>
              </a:lnSpc>
              <a:spcBef>
                <a:spcPts val="1000"/>
              </a:spcBef>
            </a:pPr>
            <a:r>
              <a:rPr lang="en-US" sz="2000" b="0" i="0" u="none" baseline="0">
                <a:solidFill>
                  <a:srgbClr val="000000"/>
                </a:solidFill>
                <a:latin typeface="Arial"/>
                <a:ea typeface="Arial"/>
              </a:rPr>
              <a:t>Click to edit Master subtitle style</a:t>
            </a:r>
          </a:p>
        </p:txBody>
      </p:sp>
      <p:sp>
        <p:nvSpPr>
          <p:cNvPr id="7" name="AutoShape 7"/>
          <p:cNvSpPr>
            <a:spLocks noGrp="1"/>
          </p:cNvSpPr>
          <p:nvPr>
            <p:ph type="ctrTitle"/>
          </p:nvPr>
        </p:nvSpPr>
        <p:spPr>
          <a:xfrm>
            <a:off x="898525" y="1619641"/>
            <a:ext cx="5070475" cy="1730618"/>
          </a:xfrm>
          <a:prstGeom prst="rect">
            <a:avLst/>
          </a:prstGeom>
        </p:spPr>
        <p:txBody>
          <a:bodyPr vert="horz" lIns="91440" tIns="45720" rIns="91440" bIns="45720" anchor="b">
            <a:normAutofit/>
          </a:bodyPr>
          <a:lstStyle/>
          <a:p>
            <a:pPr algn="l">
              <a:lnSpc>
                <a:spcPct val="90000"/>
              </a:lnSpc>
              <a:spcBef>
                <a:spcPct val="0"/>
              </a:spcBef>
            </a:pPr>
            <a:r>
              <a:rPr lang="en-US" sz="4000" b="1" i="0" u="none" baseline="0">
                <a:solidFill>
                  <a:srgbClr val="000000"/>
                </a:solidFill>
                <a:latin typeface="Arial"/>
                <a:ea typeface="Arial"/>
              </a:rPr>
              <a:t>Click to edit Master title style</a:t>
            </a:r>
          </a:p>
        </p:txBody>
      </p:sp>
      <p:sp>
        <p:nvSpPr>
          <p:cNvPr id="8" name="AutoShape 8"/>
          <p:cNvSpPr>
            <a:spLocks noGrp="1"/>
          </p:cNvSpPr>
          <p:nvPr>
            <p:ph type="body" sz="quarter" idx="10"/>
          </p:nvPr>
        </p:nvSpPr>
        <p:spPr>
          <a:xfrm>
            <a:off x="898525" y="4731887"/>
            <a:ext cx="2549136" cy="296271"/>
          </a:xfrm>
          <a:prstGeom prst="rect">
            <a:avLst/>
          </a:prstGeom>
        </p:spPr>
        <p:txBody>
          <a:bodyPr vert="horz" lIns="91440" tIns="45720" rIns="91440" bIns="45720" anchor="ctr">
            <a:noAutofit/>
          </a:bodyPr>
          <a:lstStyle/>
          <a:p>
            <a:pPr marL="0" indent="0" algn="l">
              <a:lnSpc>
                <a:spcPct val="90000"/>
              </a:lnSpc>
              <a:spcBef>
                <a:spcPts val="1000"/>
              </a:spcBef>
            </a:pPr>
            <a:r>
              <a:rPr lang="en-US" sz="1500" b="0" i="0" u="none" baseline="0">
                <a:solidFill>
                  <a:srgbClr val="000000"/>
                </a:solidFill>
                <a:latin typeface="Arial"/>
                <a:ea typeface="Arial"/>
              </a:rPr>
              <a:t>Signature</a:t>
            </a:r>
          </a:p>
        </p:txBody>
      </p:sp>
      <p:sp>
        <p:nvSpPr>
          <p:cNvPr id="9" name="AutoShape 9"/>
          <p:cNvSpPr>
            <a:spLocks noGrp="1"/>
          </p:cNvSpPr>
          <p:nvPr>
            <p:ph type="body" sz="quarter" idx="11"/>
          </p:nvPr>
        </p:nvSpPr>
        <p:spPr>
          <a:xfrm>
            <a:off x="898525" y="5028158"/>
            <a:ext cx="2549136" cy="296271"/>
          </a:xfrm>
          <a:prstGeom prst="rect">
            <a:avLst/>
          </a:prstGeom>
        </p:spPr>
        <p:txBody>
          <a:bodyPr vert="horz" lIns="91440" tIns="45720" rIns="91440" bIns="45720" anchor="ctr">
            <a:noAutofit/>
          </a:bodyPr>
          <a:lstStyle/>
          <a:p>
            <a:pPr marL="0" indent="0" algn="l">
              <a:lnSpc>
                <a:spcPct val="90000"/>
              </a:lnSpc>
              <a:spcBef>
                <a:spcPts val="1000"/>
              </a:spcBef>
            </a:pPr>
            <a:r>
              <a:rPr lang="en-US" sz="1500" b="0" i="0" u="none" baseline="0">
                <a:solidFill>
                  <a:srgbClr val="000000"/>
                </a:solidFill>
                <a:latin typeface="Arial"/>
                <a:ea typeface="Arial"/>
              </a:rPr>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a:off x="862410" y="470187"/>
            <a:ext cx="10467181" cy="5917626"/>
          </a:xfrm>
          <a:prstGeom prst="roundRect">
            <a:avLst>
              <a:gd name="adj" fmla="val 0"/>
            </a:avLst>
          </a:prstGeom>
          <a:solidFill>
            <a:srgbClr val="FFFFFF"/>
          </a:solidFill>
          <a:ln cap="flat" cmpd="sng">
            <a:prstDash val="solid"/>
          </a:ln>
          <a:effectLst>
            <a:outerShdw blurRad="228600" dist="38100" dir="2700000" algn="tl" rotWithShape="0">
              <a:schemeClr val="accent3">
                <a:alpha val="26000"/>
                <a:lumMod val="50000"/>
              </a:schemeClr>
            </a:outerShdw>
          </a:effectLst>
        </p:spPr>
        <p:txBody>
          <a:bodyPr vert="horz" lIns="91440" tIns="45720" rIns="91440" bIns="45720" anchor="ctr">
            <a:normAutofit/>
          </a:bodyPr>
          <a:lstStyle/>
          <a:p>
            <a:pPr marL="0" algn="ctr"/>
            <a:endParaRPr/>
          </a:p>
        </p:txBody>
      </p:sp>
      <p:pic>
        <p:nvPicPr>
          <p:cNvPr id="3" name="image1.png"/>
          <p:cNvPicPr>
            <a:picLocks noChangeAspect="1"/>
          </p:cNvPicPr>
          <p:nvPr/>
        </p:nvPicPr>
        <p:blipFill>
          <a:blip r:embed="rId2"/>
          <a:stretch>
            <a:fillRect/>
          </a:stretch>
        </p:blipFill>
        <p:spPr>
          <a:xfrm>
            <a:off x="6705601" y="2808559"/>
            <a:ext cx="4205464" cy="3061578"/>
          </a:xfrm>
          <a:prstGeom prst="rect">
            <a:avLst/>
          </a:prstGeom>
        </p:spPr>
      </p:pic>
      <p:sp>
        <p:nvSpPr>
          <p:cNvPr id="4" name="AutoShape 4"/>
          <p:cNvSpPr>
            <a:spLocks noGrp="1"/>
          </p:cNvSpPr>
          <p:nvPr>
            <p:ph type="title"/>
          </p:nvPr>
        </p:nvSpPr>
        <p:spPr>
          <a:xfrm>
            <a:off x="1286416" y="3959164"/>
            <a:ext cx="5419185" cy="895350"/>
          </a:xfrm>
          <a:prstGeom prst="rect">
            <a:avLst/>
          </a:prstGeom>
        </p:spPr>
        <p:txBody>
          <a:bodyPr vert="horz" lIns="91440" tIns="45720" rIns="91440" bIns="45720" anchor="b">
            <a:normAutofit/>
          </a:bodyPr>
          <a:lstStyle/>
          <a:p>
            <a:pPr algn="l">
              <a:lnSpc>
                <a:spcPct val="90000"/>
              </a:lnSpc>
              <a:spcBef>
                <a:spcPct val="0"/>
              </a:spcBef>
            </a:pPr>
            <a:r>
              <a:rPr lang="en-US" sz="2400" b="1" i="0" u="none" baseline="0">
                <a:solidFill>
                  <a:srgbClr val="000000"/>
                </a:solidFill>
                <a:latin typeface="Arial"/>
                <a:ea typeface="Arial"/>
              </a:rPr>
              <a:t>Click to edit Master title style</a:t>
            </a:r>
          </a:p>
        </p:txBody>
      </p:sp>
      <p:sp>
        <p:nvSpPr>
          <p:cNvPr id="5" name="AutoShape 5"/>
          <p:cNvSpPr>
            <a:spLocks noGrp="1"/>
          </p:cNvSpPr>
          <p:nvPr>
            <p:ph type="body" idx="1"/>
          </p:nvPr>
        </p:nvSpPr>
        <p:spPr>
          <a:xfrm>
            <a:off x="1287532" y="4854514"/>
            <a:ext cx="5419185" cy="1015623"/>
          </a:xfrm>
          <a:prstGeom prst="rect">
            <a:avLst/>
          </a:prstGeom>
        </p:spPr>
        <p:txBody>
          <a:bodyPr vert="horz" lIns="91440" tIns="45720" rIns="91440" bIns="45720" anchor="t">
            <a:normAutofit/>
          </a:bodyPr>
          <a:lstStyle/>
          <a:p>
            <a:pPr marL="0" indent="0" algn="l">
              <a:lnSpc>
                <a:spcPct val="100000"/>
              </a:lnSpc>
              <a:spcBef>
                <a:spcPts val="1000"/>
              </a:spcBef>
            </a:pPr>
            <a:r>
              <a:rPr lang="en-US" sz="1100" b="0" i="0" u="none" baseline="0">
                <a:solidFill>
                  <a:srgbClr val="000000"/>
                </a:solidFill>
                <a:latin typeface="Arial"/>
                <a:ea typeface="Arial"/>
              </a:rPr>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dt" sz="half" idx="10"/>
          </p:nvPr>
        </p:nvSpPr>
        <p:spPr>
          <a:xfrm>
            <a:off x="5401732" y="6240463"/>
            <a:ext cx="1388536" cy="206381"/>
          </a:xfrm>
          <a:prstGeom prst="rect">
            <a:avLst/>
          </a:prstGeom>
        </p:spPr>
        <p:txBody>
          <a:bodyPr vert="horz" lIns="91440" tIns="45720" rIns="91440" bIns="45720" anchor="ctr">
            <a:normAutofit/>
          </a:bodyPr>
          <a:lstStyle/>
          <a:p>
            <a:pPr marL="0" algn="ctr"/>
            <a:r>
              <a:rPr lang="zh-CN" altLang="en-US" sz="1000" b="0" i="0" u="none" baseline="0">
                <a:solidFill>
                  <a:srgbClr val="000000">
                    <a:lumMod val="50000"/>
                    <a:lumOff val="50000"/>
                  </a:srgbClr>
                </a:solidFill>
                <a:latin typeface="Arial"/>
                <a:ea typeface="Arial"/>
              </a:rPr>
              <a:t>2024/8/13</a:t>
            </a:r>
          </a:p>
        </p:txBody>
      </p:sp>
      <p:sp>
        <p:nvSpPr>
          <p:cNvPr id="3" name="AutoShape 3"/>
          <p:cNvSpPr>
            <a:spLocks noGrp="1"/>
          </p:cNvSpPr>
          <p:nvPr>
            <p:ph type="sldNum" sz="quarter" idx="12"/>
          </p:nvPr>
        </p:nvSpPr>
        <p:spPr>
          <a:xfrm>
            <a:off x="8610599" y="6240463"/>
            <a:ext cx="2909888" cy="206381"/>
          </a:xfrm>
          <a:prstGeom prst="rect">
            <a:avLst/>
          </a:prstGeom>
        </p:spPr>
        <p:txBody>
          <a:bodyPr vert="horz" lIns="91440" tIns="45720" rIns="91440" bIns="45720" anchor="ctr">
            <a:normAutofit/>
          </a:bodyPr>
          <a:lstStyle/>
          <a:p>
            <a:pPr marL="0" algn="r"/>
            <a:fld id="{3386411A-70EE-422D-B97C-F56BEE3FF077}" type="slidenum">
              <a:rPr lang="zh-CN" altLang="en-US" sz="1000" b="0" i="0" u="none" baseline="0">
                <a:solidFill>
                  <a:srgbClr val="000000">
                    <a:lumMod val="50000"/>
                    <a:lumOff val="50000"/>
                  </a:srgbClr>
                </a:solidFill>
                <a:latin typeface="Arial"/>
                <a:ea typeface="Arial"/>
              </a:rPr>
              <a:t>‹#›</a:t>
            </a:fld>
            <a:endParaRPr lang="zh-CN" altLang="en-US" sz="1000" b="0" i="0" u="none" baseline="0">
              <a:solidFill>
                <a:srgbClr val="000000">
                  <a:lumMod val="50000"/>
                  <a:lumOff val="50000"/>
                </a:srgbClr>
              </a:solidFill>
              <a:latin typeface="Arial"/>
              <a:ea typeface="Arial"/>
            </a:endParaRPr>
          </a:p>
        </p:txBody>
      </p:sp>
      <p:sp>
        <p:nvSpPr>
          <p:cNvPr id="4" name="AutoShape 4"/>
          <p:cNvSpPr>
            <a:spLocks noGrp="1"/>
          </p:cNvSpPr>
          <p:nvPr>
            <p:ph type="title"/>
          </p:nvPr>
        </p:nvSpPr>
        <p:spPr>
          <a:xfrm>
            <a:off x="669924" y="1"/>
            <a:ext cx="10850563" cy="1028699"/>
          </a:xfrm>
          <a:prstGeom prst="rect">
            <a:avLst/>
          </a:prstGeo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Click to edit Master title style</a:t>
            </a:r>
          </a:p>
        </p:txBody>
      </p:sp>
      <p:sp>
        <p:nvSpPr>
          <p:cNvPr id="5" name="AutoShape 5"/>
          <p:cNvSpPr>
            <a:spLocks noGrp="1"/>
          </p:cNvSpPr>
          <p:nvPr>
            <p:ph sz="quarter" idx="13"/>
          </p:nvPr>
        </p:nvSpPr>
        <p:spPr>
          <a:xfrm>
            <a:off x="669925" y="1130299"/>
            <a:ext cx="10850563" cy="5006975"/>
          </a:xfrm>
          <a:prstGeom prst="rect">
            <a:avLst/>
          </a:prstGeom>
        </p:spPr>
        <p:txBody>
          <a:bodyPr vert="horz" lIns="91440" tIns="45720" rIns="91440" bIns="45720" anchor="t">
            <a:normAutofit/>
          </a:bodyPr>
          <a:lstStyle/>
          <a:p>
            <a:pPr marL="228589" indent="-228589" algn="l">
              <a:lnSpc>
                <a:spcPct val="90000"/>
              </a:lnSpc>
              <a:spcBef>
                <a:spcPts val="1000"/>
              </a:spcBef>
            </a:pPr>
            <a:r>
              <a:rPr lang="en-US" sz="2000" b="0" i="0" u="none" baseline="0">
                <a:solidFill>
                  <a:srgbClr val="000000"/>
                </a:solidFill>
                <a:latin typeface="Arial"/>
                <a:ea typeface="Arial"/>
              </a:rPr>
              <a:t>Edit Master text styles</a:t>
            </a:r>
          </a:p>
          <a:p>
            <a:pPr marL="685766" lvl="1" indent="-228589" algn="l">
              <a:lnSpc>
                <a:spcPct val="90000"/>
              </a:lnSpc>
              <a:spcBef>
                <a:spcPts val="500"/>
              </a:spcBef>
            </a:pPr>
            <a:r>
              <a:rPr lang="en-US" sz="1800" b="0" i="0" u="none" baseline="0">
                <a:solidFill>
                  <a:srgbClr val="000000"/>
                </a:solidFill>
                <a:latin typeface="Arial"/>
                <a:ea typeface="Arial"/>
              </a:rPr>
              <a:t>Second level</a:t>
            </a:r>
          </a:p>
          <a:p>
            <a:pPr marL="1142942" lvl="2" indent="-228589" algn="l">
              <a:lnSpc>
                <a:spcPct val="90000"/>
              </a:lnSpc>
              <a:spcBef>
                <a:spcPts val="500"/>
              </a:spcBef>
            </a:pPr>
            <a:r>
              <a:rPr lang="en-US" sz="1600" b="0" i="0" u="none" baseline="0">
                <a:solidFill>
                  <a:srgbClr val="000000"/>
                </a:solidFill>
                <a:latin typeface="Arial"/>
                <a:ea typeface="Arial"/>
              </a:rPr>
              <a:t>Third level</a:t>
            </a:r>
          </a:p>
          <a:p>
            <a:pPr marL="1600120" lvl="3" indent="-228589" algn="l">
              <a:lnSpc>
                <a:spcPct val="90000"/>
              </a:lnSpc>
              <a:spcBef>
                <a:spcPts val="500"/>
              </a:spcBef>
            </a:pPr>
            <a:r>
              <a:rPr lang="en-US" sz="1400" b="0" i="0" u="none" baseline="0">
                <a:solidFill>
                  <a:srgbClr val="000000"/>
                </a:solidFill>
                <a:latin typeface="Arial"/>
                <a:ea typeface="Arial"/>
              </a:rPr>
              <a:t>Fourth level</a:t>
            </a:r>
          </a:p>
          <a:p>
            <a:pPr marL="2057298" lvl="4" indent="-228589" algn="l">
              <a:lnSpc>
                <a:spcPct val="90000"/>
              </a:lnSpc>
              <a:spcBef>
                <a:spcPts val="500"/>
              </a:spcBef>
            </a:pPr>
            <a:r>
              <a:rPr lang="en-US" sz="1400" b="0" i="0" u="none" baseline="0">
                <a:solidFill>
                  <a:srgbClr val="000000"/>
                </a:solidFill>
                <a:latin typeface="Arial"/>
                <a:ea typeface="Arial"/>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a:prstGeom prst="rect">
            <a:avLst/>
          </a:prstGeo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Click to edit Master title style</a:t>
            </a:r>
          </a:p>
        </p:txBody>
      </p:sp>
      <p:sp>
        <p:nvSpPr>
          <p:cNvPr id="3" name="AutoShape 3"/>
          <p:cNvSpPr>
            <a:spLocks noGrp="1"/>
          </p:cNvSpPr>
          <p:nvPr>
            <p:ph type="dt" sz="half" idx="10"/>
          </p:nvPr>
        </p:nvSpPr>
        <p:spPr>
          <a:xfrm>
            <a:off x="5401732" y="6240463"/>
            <a:ext cx="1388536" cy="206381"/>
          </a:xfrm>
          <a:prstGeom prst="rect">
            <a:avLst/>
          </a:prstGeom>
        </p:spPr>
        <p:txBody>
          <a:bodyPr vert="horz" lIns="91440" tIns="45720" rIns="91440" bIns="45720" anchor="ctr">
            <a:normAutofit/>
          </a:bodyPr>
          <a:lstStyle/>
          <a:p>
            <a:pPr marL="0" algn="ctr"/>
            <a:r>
              <a:rPr lang="zh-CN" altLang="en-US" sz="1000" b="0" i="0" u="none" baseline="0">
                <a:solidFill>
                  <a:srgbClr val="000000">
                    <a:lumMod val="50000"/>
                    <a:lumOff val="50000"/>
                  </a:srgbClr>
                </a:solidFill>
                <a:latin typeface="Arial"/>
                <a:ea typeface="Arial"/>
              </a:rPr>
              <a:t>2024/8/13</a:t>
            </a:r>
          </a:p>
        </p:txBody>
      </p:sp>
      <p:sp>
        <p:nvSpPr>
          <p:cNvPr id="4" name="AutoShape 4"/>
          <p:cNvSpPr>
            <a:spLocks noGrp="1"/>
          </p:cNvSpPr>
          <p:nvPr>
            <p:ph type="sldNum" sz="quarter" idx="12"/>
          </p:nvPr>
        </p:nvSpPr>
        <p:spPr>
          <a:xfrm>
            <a:off x="8610599" y="6240463"/>
            <a:ext cx="2909888" cy="206381"/>
          </a:xfrm>
          <a:prstGeom prst="rect">
            <a:avLst/>
          </a:prstGeom>
        </p:spPr>
        <p:txBody>
          <a:bodyPr vert="horz" lIns="91440" tIns="45720" rIns="91440" bIns="45720" anchor="ctr">
            <a:normAutofit/>
          </a:bodyPr>
          <a:lstStyle/>
          <a:p>
            <a:pPr marL="0" algn="r"/>
            <a:fld id="{3386411A-70EE-422D-B97C-F56BEE3FF077}" type="slidenum">
              <a:rPr lang="zh-CN" altLang="en-US" sz="1000" b="0" i="0" u="none" baseline="0">
                <a:solidFill>
                  <a:srgbClr val="000000">
                    <a:lumMod val="50000"/>
                    <a:lumOff val="50000"/>
                  </a:srgbClr>
                </a:solidFill>
                <a:latin typeface="Arial"/>
                <a:ea typeface="Arial"/>
              </a:rPr>
              <a:t>‹#›</a:t>
            </a:fld>
            <a:endParaRPr lang="zh-CN" altLang="en-US" sz="1000" b="0" i="0" u="none" baseline="0">
              <a:solidFill>
                <a:srgbClr val="000000">
                  <a:lumMod val="50000"/>
                  <a:lumOff val="50000"/>
                </a:srgbClr>
              </a:solidFill>
              <a:latin typeface="Arial"/>
              <a:ea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flipH="1">
            <a:off x="-3" y="0"/>
            <a:ext cx="12191999" cy="6858000"/>
            <a:chOff x="-3" y="0"/>
            <a:chExt cx="12191999" cy="6858000"/>
          </a:xfrm>
        </p:grpSpPr>
        <p:sp>
          <p:nvSpPr>
            <p:cNvPr id="3" name="AutoShape 3"/>
            <p:cNvSpPr/>
            <p:nvPr/>
          </p:nvSpPr>
          <p:spPr>
            <a:xfrm flipH="1">
              <a:off x="-3" y="0"/>
              <a:ext cx="12191999" cy="6858000"/>
            </a:xfrm>
            <a:prstGeom prst="rtTriangle">
              <a:avLst/>
            </a:prstGeom>
            <a:solidFill>
              <a:srgbClr val="768394">
                <a:lumMod val="20000"/>
                <a:lumOff val="80000"/>
              </a:srgbClr>
            </a:solidFill>
            <a:ln cap="flat" cmpd="sng">
              <a:prstDash val="solid"/>
            </a:ln>
          </p:spPr>
          <p:txBody>
            <a:bodyPr vert="horz" lIns="91440" tIns="45720" rIns="91440" bIns="45720" anchor="ctr">
              <a:normAutofit/>
            </a:bodyPr>
            <a:lstStyle/>
            <a:p>
              <a:pPr marL="0" algn="ctr"/>
              <a:endParaRPr/>
            </a:p>
          </p:txBody>
        </p:sp>
        <p:sp>
          <p:nvSpPr>
            <p:cNvPr id="4" name="AutoShape 4"/>
            <p:cNvSpPr/>
            <p:nvPr/>
          </p:nvSpPr>
          <p:spPr>
            <a:xfrm>
              <a:off x="670719" y="603538"/>
              <a:ext cx="10467181" cy="5917626"/>
            </a:xfrm>
            <a:prstGeom prst="roundRect">
              <a:avLst>
                <a:gd name="adj" fmla="val 0"/>
              </a:avLst>
            </a:prstGeom>
            <a:solidFill>
              <a:srgbClr val="FFFFFF"/>
            </a:solidFill>
            <a:ln cap="flat" cmpd="sng">
              <a:prstDash val="solid"/>
            </a:ln>
            <a:effectLst>
              <a:outerShdw blurRad="228600" dist="38100" dir="2700000" algn="tl" rotWithShape="0">
                <a:schemeClr val="accent3">
                  <a:alpha val="26000"/>
                  <a:lumMod val="50000"/>
                </a:schemeClr>
              </a:outerShdw>
            </a:effectLst>
          </p:spPr>
          <p:txBody>
            <a:bodyPr vert="horz" lIns="91440" tIns="45720" rIns="91440" bIns="45720" anchor="ctr">
              <a:normAutofit/>
            </a:bodyPr>
            <a:lstStyle/>
            <a:p>
              <a:pPr marL="0" algn="ctr"/>
              <a:endParaRPr/>
            </a:p>
          </p:txBody>
        </p:sp>
        <p:sp>
          <p:nvSpPr>
            <p:cNvPr id="5" name="AutoShape 5"/>
            <p:cNvSpPr/>
            <p:nvPr/>
          </p:nvSpPr>
          <p:spPr>
            <a:xfrm flipH="1">
              <a:off x="669921" y="603538"/>
              <a:ext cx="10467977" cy="5917625"/>
            </a:xfrm>
            <a:prstGeom prst="rtTriangle">
              <a:avLst/>
            </a:prstGeom>
            <a:solidFill>
              <a:srgbClr val="768394">
                <a:lumMod val="20000"/>
                <a:lumOff val="80000"/>
              </a:srgbClr>
            </a:solidFill>
            <a:ln cap="flat" cmpd="sng">
              <a:prstDash val="solid"/>
            </a:ln>
          </p:spPr>
          <p:txBody>
            <a:bodyPr vert="horz" lIns="91440" tIns="45720" rIns="91440" bIns="45720" anchor="ctr">
              <a:normAutofit/>
            </a:bodyPr>
            <a:lstStyle/>
            <a:p>
              <a:pPr marL="0" algn="ctr"/>
              <a:endParaRPr/>
            </a:p>
          </p:txBody>
        </p:sp>
        <p:pic>
          <p:nvPicPr>
            <p:cNvPr id="6" name="image1.png"/>
            <p:cNvPicPr>
              <a:picLocks noChangeAspect="1"/>
            </p:cNvPicPr>
            <p:nvPr/>
          </p:nvPicPr>
          <p:blipFill>
            <a:blip r:embed="rId2"/>
            <a:stretch>
              <a:fillRect/>
            </a:stretch>
          </p:blipFill>
          <p:spPr>
            <a:xfrm>
              <a:off x="5219701" y="1956478"/>
              <a:ext cx="5283198" cy="3846168"/>
            </a:xfrm>
            <a:prstGeom prst="rect">
              <a:avLst/>
            </a:prstGeom>
          </p:spPr>
        </p:pic>
      </p:grpSp>
      <p:sp>
        <p:nvSpPr>
          <p:cNvPr id="7" name="AutoShape 7"/>
          <p:cNvSpPr>
            <a:spLocks noGrp="1"/>
          </p:cNvSpPr>
          <p:nvPr>
            <p:ph type="ctrTitle"/>
          </p:nvPr>
        </p:nvSpPr>
        <p:spPr>
          <a:xfrm>
            <a:off x="6972292" y="2307368"/>
            <a:ext cx="4192095" cy="1621509"/>
          </a:xfrm>
          <a:prstGeom prst="rect">
            <a:avLst/>
          </a:prstGeom>
        </p:spPr>
        <p:txBody>
          <a:bodyPr vert="horz" lIns="91440" tIns="45720" rIns="91440" bIns="45720" anchor="b">
            <a:normAutofit/>
          </a:bodyPr>
          <a:lstStyle/>
          <a:p>
            <a:pPr marL="0" indent="0" algn="r">
              <a:lnSpc>
                <a:spcPct val="90000"/>
              </a:lnSpc>
              <a:spcBef>
                <a:spcPct val="0"/>
              </a:spcBef>
            </a:pPr>
            <a:r>
              <a:rPr lang="en-US" sz="3200" b="1" i="0" u="none" baseline="0">
                <a:solidFill>
                  <a:srgbClr val="000000"/>
                </a:solidFill>
                <a:latin typeface="Arial"/>
                <a:ea typeface="Arial"/>
              </a:rPr>
              <a:t>Conclusion</a:t>
            </a:r>
          </a:p>
        </p:txBody>
      </p:sp>
      <p:sp>
        <p:nvSpPr>
          <p:cNvPr id="8" name="AutoShape 8"/>
          <p:cNvSpPr>
            <a:spLocks noGrp="1"/>
          </p:cNvSpPr>
          <p:nvPr>
            <p:ph type="body" sz="quarter" idx="18"/>
          </p:nvPr>
        </p:nvSpPr>
        <p:spPr>
          <a:xfrm>
            <a:off x="8442959" y="4613604"/>
            <a:ext cx="2721428" cy="310871"/>
          </a:xfrm>
          <a:prstGeom prst="rect">
            <a:avLst/>
          </a:prstGeom>
        </p:spPr>
        <p:txBody>
          <a:bodyPr vert="horz" lIns="91440" tIns="45720" rIns="91440" bIns="45720" anchor="t">
            <a:normAutofit/>
          </a:bodyPr>
          <a:lstStyle/>
          <a:p>
            <a:pPr marL="228589" marR="0" indent="-228589" algn="r" fontAlgn="auto">
              <a:lnSpc>
                <a:spcPct val="90000"/>
              </a:lnSpc>
              <a:spcBef>
                <a:spcPts val="1000"/>
              </a:spcBef>
              <a:spcAft>
                <a:spcPct val="0"/>
              </a:spcAft>
            </a:pPr>
            <a:r>
              <a:rPr lang="en-US" sz="1500" b="0" i="0" u="none" baseline="0">
                <a:solidFill>
                  <a:srgbClr val="000000"/>
                </a:solidFill>
                <a:latin typeface="Arial"/>
                <a:ea typeface="Arial"/>
              </a:rPr>
              <a:t>Data</a:t>
            </a:r>
          </a:p>
        </p:txBody>
      </p:sp>
      <p:sp>
        <p:nvSpPr>
          <p:cNvPr id="9" name="AutoShape 9"/>
          <p:cNvSpPr>
            <a:spLocks noGrp="1"/>
          </p:cNvSpPr>
          <p:nvPr>
            <p:ph type="body" sz="quarter" idx="10"/>
          </p:nvPr>
        </p:nvSpPr>
        <p:spPr>
          <a:xfrm>
            <a:off x="8442960" y="4317333"/>
            <a:ext cx="2721428" cy="296271"/>
          </a:xfrm>
          <a:prstGeom prst="rect">
            <a:avLst/>
          </a:prstGeom>
        </p:spPr>
        <p:txBody>
          <a:bodyPr vert="horz" lIns="91440" tIns="45720" rIns="91440" bIns="45720" anchor="ctr">
            <a:noAutofit/>
          </a:bodyPr>
          <a:lstStyle/>
          <a:p>
            <a:pPr marL="0" indent="0" algn="r">
              <a:lnSpc>
                <a:spcPct val="90000"/>
              </a:lnSpc>
              <a:spcBef>
                <a:spcPts val="1000"/>
              </a:spcBef>
            </a:pPr>
            <a:r>
              <a:rPr lang="en-US" sz="1500" b="0" i="0" u="none" baseline="0">
                <a:solidFill>
                  <a:srgbClr val="000000"/>
                </a:solidFill>
                <a:latin typeface="Arial"/>
                <a:ea typeface="Arial"/>
              </a:rPr>
              <a:t>Signature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a:prstGeom prst="rect">
            <a:avLst/>
          </a:prstGeo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Click to edit Master title style</a:t>
            </a:r>
          </a:p>
        </p:txBody>
      </p:sp>
      <p:sp>
        <p:nvSpPr>
          <p:cNvPr id="3" name="AutoShape 3"/>
          <p:cNvSpPr>
            <a:spLocks noGrp="1"/>
          </p:cNvSpPr>
          <p:nvPr>
            <p:ph type="body" idx="1"/>
          </p:nvPr>
        </p:nvSpPr>
        <p:spPr>
          <a:xfrm>
            <a:off x="669924" y="1123950"/>
            <a:ext cx="10850563" cy="5019675"/>
          </a:xfrm>
          <a:prstGeom prst="rect">
            <a:avLst/>
          </a:prstGeom>
        </p:spPr>
        <p:txBody>
          <a:bodyPr vert="horz" lIns="91440" tIns="45720" rIns="91440" bIns="45720" anchor="t">
            <a:normAutofit/>
          </a:bodyPr>
          <a:lstStyle/>
          <a:p>
            <a:pPr marL="228589" indent="-228589" algn="l">
              <a:lnSpc>
                <a:spcPct val="90000"/>
              </a:lnSpc>
              <a:spcBef>
                <a:spcPts val="1000"/>
              </a:spcBef>
            </a:pPr>
            <a:r>
              <a:rPr lang="en-US" sz="2000" b="0" i="0" u="none" baseline="0">
                <a:solidFill>
                  <a:srgbClr val="000000"/>
                </a:solidFill>
                <a:latin typeface="Arial"/>
                <a:ea typeface="Arial"/>
              </a:rPr>
              <a:t>Edit Master text styles</a:t>
            </a:r>
          </a:p>
          <a:p>
            <a:pPr marL="685766" lvl="1" indent="-228589" algn="l">
              <a:lnSpc>
                <a:spcPct val="90000"/>
              </a:lnSpc>
              <a:spcBef>
                <a:spcPts val="500"/>
              </a:spcBef>
            </a:pPr>
            <a:r>
              <a:rPr lang="en-US" sz="1800" b="0" i="0" u="none" baseline="0">
                <a:solidFill>
                  <a:srgbClr val="000000"/>
                </a:solidFill>
                <a:latin typeface="Arial"/>
                <a:ea typeface="Arial"/>
              </a:rPr>
              <a:t>Second level</a:t>
            </a:r>
          </a:p>
          <a:p>
            <a:pPr marL="1142942" lvl="2" indent="-228589" algn="l">
              <a:lnSpc>
                <a:spcPct val="90000"/>
              </a:lnSpc>
              <a:spcBef>
                <a:spcPts val="500"/>
              </a:spcBef>
            </a:pPr>
            <a:r>
              <a:rPr lang="en-US" sz="1600" b="0" i="0" u="none" baseline="0">
                <a:solidFill>
                  <a:srgbClr val="000000"/>
                </a:solidFill>
                <a:latin typeface="Arial"/>
                <a:ea typeface="Arial"/>
              </a:rPr>
              <a:t>Third level</a:t>
            </a:r>
          </a:p>
          <a:p>
            <a:pPr marL="1600120" lvl="3" indent="-228589" algn="l">
              <a:lnSpc>
                <a:spcPct val="90000"/>
              </a:lnSpc>
              <a:spcBef>
                <a:spcPts val="500"/>
              </a:spcBef>
            </a:pPr>
            <a:r>
              <a:rPr lang="en-US" sz="1400" b="0" i="0" u="none" baseline="0">
                <a:solidFill>
                  <a:srgbClr val="000000"/>
                </a:solidFill>
                <a:latin typeface="Arial"/>
                <a:ea typeface="Arial"/>
              </a:rPr>
              <a:t>Fourth level</a:t>
            </a:r>
          </a:p>
          <a:p>
            <a:pPr marL="2057298" lvl="4" indent="-228589" algn="l">
              <a:lnSpc>
                <a:spcPct val="90000"/>
              </a:lnSpc>
              <a:spcBef>
                <a:spcPts val="500"/>
              </a:spcBef>
            </a:pPr>
            <a:r>
              <a:rPr lang="en-US" sz="1400" b="0" i="0" u="none" baseline="0">
                <a:solidFill>
                  <a:srgbClr val="000000"/>
                </a:solidFill>
                <a:latin typeface="Arial"/>
                <a:ea typeface="Arial"/>
              </a:rPr>
              <a:t>Fifth level</a:t>
            </a:r>
          </a:p>
        </p:txBody>
      </p:sp>
      <p:cxnSp>
        <p:nvCxnSpPr>
          <p:cNvPr id="4" name="Connector 4"/>
          <p:cNvCxnSpPr/>
          <p:nvPr/>
        </p:nvCxnSpPr>
        <p:spPr>
          <a:xfrm>
            <a:off x="669924" y="1028700"/>
            <a:ext cx="10850563" cy="0"/>
          </a:xfrm>
          <a:prstGeom prst="line">
            <a:avLst/>
          </a:prstGeom>
          <a:ln w="3175" cap="flat" cmpd="sng">
            <a:solidFill>
              <a:srgbClr val="000000">
                <a:lumMod val="50000"/>
                <a:lumOff val="50000"/>
              </a:srgbClr>
            </a:solidFill>
            <a:prstDash val="solid"/>
          </a:ln>
        </p:spPr>
      </p:cxnSp>
      <p:sp>
        <p:nvSpPr>
          <p:cNvPr id="5" name="AutoShape 5"/>
          <p:cNvSpPr>
            <a:spLocks noGrp="1"/>
          </p:cNvSpPr>
          <p:nvPr>
            <p:ph type="dt" sz="half" idx="2"/>
          </p:nvPr>
        </p:nvSpPr>
        <p:spPr>
          <a:xfrm>
            <a:off x="5401732" y="6240463"/>
            <a:ext cx="1388536" cy="206381"/>
          </a:xfrm>
          <a:prstGeom prst="rect">
            <a:avLst/>
          </a:prstGeom>
        </p:spPr>
        <p:txBody>
          <a:bodyPr vert="horz" lIns="91440" tIns="45720" rIns="91440" bIns="45720" anchor="ctr">
            <a:normAutofit/>
          </a:bodyPr>
          <a:lstStyle/>
          <a:p>
            <a:pPr marL="0" algn="l"/>
            <a:r>
              <a:rPr lang="zh-CN" altLang="en-US" sz="1800" b="0" i="0" u="none" baseline="0">
                <a:solidFill>
                  <a:srgbClr val="000000"/>
                </a:solidFill>
                <a:latin typeface="Arial"/>
                <a:ea typeface="Arial"/>
              </a:rPr>
              <a:t>2024/8/13</a:t>
            </a:r>
          </a:p>
        </p:txBody>
      </p:sp>
      <p:sp>
        <p:nvSpPr>
          <p:cNvPr id="6" name="AutoShape 6"/>
          <p:cNvSpPr>
            <a:spLocks noGrp="1"/>
          </p:cNvSpPr>
          <p:nvPr>
            <p:ph type="sldNum" sz="quarter" idx="4"/>
          </p:nvPr>
        </p:nvSpPr>
        <p:spPr>
          <a:xfrm>
            <a:off x="8610599" y="6240463"/>
            <a:ext cx="2909888" cy="206381"/>
          </a:xfrm>
          <a:prstGeom prst="rect">
            <a:avLst/>
          </a:prstGeom>
        </p:spPr>
        <p:txBody>
          <a:bodyPr vert="horz" lIns="91440" tIns="45720" rIns="91440" bIns="45720" anchor="ctr">
            <a:normAutofit/>
          </a:bodyPr>
          <a:lstStyle/>
          <a:p>
            <a:pPr marL="0" algn="l"/>
            <a:fld id="{3386411A-70EE-422D-B97C-F56BEE3FF077}" type="slidenum">
              <a:rPr lang="zh-CN" altLang="en-US" sz="1800" b="0" i="0" u="none" baseline="0">
                <a:solidFill>
                  <a:srgbClr val="000000"/>
                </a:solidFill>
                <a:latin typeface="Arial"/>
                <a:ea typeface="Arial"/>
              </a:rPr>
              <a:t>‹#›</a:t>
            </a:fld>
            <a:endParaRPr lang="zh-CN" altLang="en-US" sz="1800" b="0" i="0" u="none" baseline="0">
              <a:solidFill>
                <a:srgbClr val="000000"/>
              </a:solidFill>
              <a:latin typeface="Arial"/>
              <a:ea typeface="Aria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5" Type="http://schemas.openxmlformats.org/officeDocument/2006/relationships/image" Target="../media/image2.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12"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2.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ctrTitle"/>
          </p:nvPr>
        </p:nvSpPr>
        <p:spPr>
          <a:xfrm>
            <a:off x="990598" y="1846218"/>
            <a:ext cx="5299259" cy="1364228"/>
          </a:xfrm>
        </p:spPr>
        <p:txBody>
          <a:bodyPr vert="horz" lIns="91440" tIns="45720" rIns="91440" bIns="45720" anchor="b">
            <a:noAutofit/>
          </a:bodyPr>
          <a:lstStyle/>
          <a:p>
            <a:pPr algn="l">
              <a:lnSpc>
                <a:spcPct val="90000"/>
              </a:lnSpc>
              <a:spcBef>
                <a:spcPct val="0"/>
              </a:spcBef>
            </a:pPr>
            <a:r>
              <a:rPr lang="en-US" sz="4400" b="1" i="0" u="none" baseline="0" dirty="0">
                <a:solidFill>
                  <a:srgbClr val="000000"/>
                </a:solidFill>
                <a:latin typeface="+mn-ea"/>
                <a:ea typeface="+mn-ea"/>
              </a:rPr>
              <a:t>Project </a:t>
            </a:r>
            <a:r>
              <a:rPr lang="en-US" b="1" dirty="0">
                <a:solidFill>
                  <a:srgbClr val="000000"/>
                </a:solidFill>
                <a:latin typeface="+mn-ea"/>
                <a:ea typeface="+mn-ea"/>
              </a:rPr>
              <a:t>Title</a:t>
            </a:r>
            <a:r>
              <a:rPr lang="en-US" sz="4400" b="1" i="0" u="none" baseline="0" dirty="0">
                <a:solidFill>
                  <a:srgbClr val="000000"/>
                </a:solidFill>
                <a:latin typeface="+mn-ea"/>
                <a:ea typeface="+mn-ea"/>
              </a:rPr>
              <a:t> AI-Powered Personalized Tutor System</a:t>
            </a:r>
          </a:p>
        </p:txBody>
      </p:sp>
      <p:sp>
        <p:nvSpPr>
          <p:cNvPr id="3" name="AutoShape 3"/>
          <p:cNvSpPr/>
          <p:nvPr/>
        </p:nvSpPr>
        <p:spPr>
          <a:xfrm>
            <a:off x="990598" y="3656014"/>
            <a:ext cx="2667002" cy="501649"/>
          </a:xfrm>
          <a:prstGeom prst="roundRect">
            <a:avLst>
              <a:gd name="adj" fmla="val 50000"/>
            </a:avLst>
          </a:prstGeom>
          <a:gradFill>
            <a:gsLst>
              <a:gs pos="0">
                <a:srgbClr val="A42CF6"/>
              </a:gs>
              <a:gs pos="100000">
                <a:srgbClr val="C766AE"/>
              </a:gs>
            </a:gsLst>
            <a:lin ang="10800000"/>
          </a:gradFill>
          <a:ln cap="flat" cmpd="sng">
            <a:prstDash val="solid"/>
          </a:ln>
        </p:spPr>
        <p:txBody>
          <a:bodyPr vert="horz" lIns="91440" tIns="45720" rIns="91440" bIns="45720" anchor="ctr">
            <a:normAutofit lnSpcReduction="10000"/>
          </a:bodyPr>
          <a:lstStyle/>
          <a:p>
            <a:pPr marL="0" algn="ctr"/>
            <a:endParaRPr/>
          </a:p>
        </p:txBody>
      </p:sp>
      <p:sp>
        <p:nvSpPr>
          <p:cNvPr id="4" name="AutoShape 4"/>
          <p:cNvSpPr>
            <a:spLocks noGrp="1"/>
          </p:cNvSpPr>
          <p:nvPr>
            <p:ph type="subTitle" idx="1"/>
          </p:nvPr>
        </p:nvSpPr>
        <p:spPr>
          <a:xfrm>
            <a:off x="1053633" y="3656014"/>
            <a:ext cx="2562403" cy="558799"/>
          </a:xfrm>
        </p:spPr>
        <p:txBody>
          <a:bodyPr vert="horz" lIns="91440" tIns="45720" rIns="91440" bIns="45720" anchor="ctr">
            <a:normAutofit/>
          </a:bodyPr>
          <a:lstStyle/>
          <a:p>
            <a:pPr marL="0" indent="0" algn="ctr">
              <a:lnSpc>
                <a:spcPct val="90000"/>
              </a:lnSpc>
              <a:spcBef>
                <a:spcPts val="1000"/>
              </a:spcBef>
            </a:pPr>
            <a:r>
              <a:rPr lang="en-US" altLang="zh-CN" sz="1800" b="0" i="0" u="none" baseline="0" dirty="0">
                <a:solidFill>
                  <a:srgbClr val="FFFFFF"/>
                </a:solidFill>
                <a:latin typeface="微软雅黑"/>
                <a:ea typeface="微软雅黑"/>
              </a:rPr>
              <a:t>Rajesh Maity</a:t>
            </a:r>
            <a:endParaRPr lang="zh-CN" altLang="en-US" sz="1800" b="0" i="0" u="none" baseline="0" dirty="0">
              <a:solidFill>
                <a:srgbClr val="FFFFFF"/>
              </a:solidFill>
              <a:latin typeface="微软雅黑"/>
              <a:ea typeface="微软雅黑"/>
            </a:endParaRPr>
          </a:p>
        </p:txBody>
      </p:sp>
      <p:pic>
        <p:nvPicPr>
          <p:cNvPr id="8" name="Picture 7">
            <a:extLst>
              <a:ext uri="{FF2B5EF4-FFF2-40B4-BE49-F238E27FC236}">
                <a16:creationId xmlns:a16="http://schemas.microsoft.com/office/drawing/2014/main" id="{9B570173-905B-7973-9A58-0B00E426681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5400" y="555534"/>
            <a:ext cx="2209800" cy="1463993"/>
          </a:xfrm>
          <a:prstGeom prst="rect">
            <a:avLst/>
          </a:prstGeom>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afterEffect">
                                  <p:stCondLst>
                                    <p:cond delay="0"/>
                                  </p:stCondLst>
                                  <p:iterate type="lt">
                                    <p:tmPct val="10000"/>
                                  </p:iterate>
                                  <p:childTnLst>
                                    <p:anim calcmode="lin" valueType="num">
                                      <p:cBhvr>
                                        <p:cTn id="6" dur="1000" fill="hold"/>
                                        <p:tgtEl>
                                          <p:spTgt spid="2"/>
                                        </p:tgtEl>
                                        <p:attrNameLst>
                                          <p:attrName>ppt_x</p:attrName>
                                        </p:attrNameLst>
                                      </p:cBhvr>
                                      <p:tavLst>
                                        <p:tav tm="0">
                                          <p:val>
                                            <p:strVal val="#ppt_x-.1"/>
                                          </p:val>
                                        </p:tav>
                                        <p:tav tm="100000">
                                          <p:val>
                                            <p:strVal val="#ppt_x"/>
                                          </p:val>
                                        </p:tav>
                                      </p:tavLst>
                                    </p:anim>
                                    <p:anim calcmode="lin" valueType="num">
                                      <p:cBhvr>
                                        <p:cTn id="7" dur="1000" fill="hold"/>
                                        <p:tgtEl>
                                          <p:spTgt spid="2"/>
                                        </p:tgtEl>
                                        <p:attrNameLst>
                                          <p:attrName>ppt_y</p:attrName>
                                        </p:attrNameLst>
                                      </p:cBhvr>
                                      <p:tavLst>
                                        <p:tav tm="0">
                                          <p:val>
                                            <p:strVal val="#ppt_y"/>
                                          </p:val>
                                        </p:tav>
                                        <p:tav tm="100000">
                                          <p:val>
                                            <p:strVal val="#ppt_y"/>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Course Recommendation System</a:t>
            </a:r>
          </a:p>
        </p:txBody>
      </p:sp>
      <p:grpSp>
        <p:nvGrpSpPr>
          <p:cNvPr id="3" name="Group 3"/>
          <p:cNvGrpSpPr/>
          <p:nvPr/>
        </p:nvGrpSpPr>
        <p:grpSpPr>
          <a:xfrm>
            <a:off x="-9367" y="1326652"/>
            <a:ext cx="12201367" cy="4820148"/>
            <a:chOff x="-9367" y="1326652"/>
            <a:chExt cx="12201367" cy="4820148"/>
          </a:xfrm>
        </p:grpSpPr>
        <p:grpSp>
          <p:nvGrpSpPr>
            <p:cNvPr id="4" name="Group 4"/>
            <p:cNvGrpSpPr/>
            <p:nvPr/>
          </p:nvGrpSpPr>
          <p:grpSpPr>
            <a:xfrm>
              <a:off x="-9367" y="1326652"/>
              <a:ext cx="4068000" cy="4820148"/>
              <a:chOff x="-9366" y="1326652"/>
              <a:chExt cx="2033587" cy="4820148"/>
            </a:xfrm>
          </p:grpSpPr>
          <p:sp>
            <p:nvSpPr>
              <p:cNvPr id="5" name="Freeform 5"/>
              <p:cNvSpPr/>
              <p:nvPr/>
            </p:nvSpPr>
            <p:spPr>
              <a:xfrm>
                <a:off x="-9366" y="3248025"/>
                <a:ext cx="2033587" cy="2898775"/>
              </a:xfrm>
              <a:custGeom>
                <a:avLst/>
                <a:gdLst/>
                <a:ahLst/>
                <a:cxnLst/>
                <a:rect l="l" t="t" r="r" b="b"/>
                <a:pathLst>
                  <a:path w="1329" h="1826">
                    <a:moveTo>
                      <a:pt x="1329" y="0"/>
                    </a:moveTo>
                    <a:lnTo>
                      <a:pt x="0" y="774"/>
                    </a:lnTo>
                    <a:lnTo>
                      <a:pt x="0" y="1826"/>
                    </a:lnTo>
                    <a:lnTo>
                      <a:pt x="1329" y="1052"/>
                    </a:lnTo>
                    <a:lnTo>
                      <a:pt x="1329" y="0"/>
                    </a:lnTo>
                    <a:close/>
                  </a:path>
                </a:pathLst>
              </a:custGeom>
              <a:blipFill>
                <a:blip r:embed="rId2"/>
                <a:srcRect/>
                <a:stretch>
                  <a:fillRect l="-10218" r="-10218"/>
                </a:stretch>
              </a:blipFill>
              <a:ln w="38100" cap="flat" cmpd="sng">
                <a:solidFill>
                  <a:srgbClr val="FFFFFF"/>
                </a:solidFill>
                <a:prstDash val="solid"/>
              </a:ln>
            </p:spPr>
            <p:txBody>
              <a:bodyPr vert="horz" lIns="91440" tIns="45720" rIns="91440" bIns="45720" anchor="ctr">
                <a:normAutofit/>
              </a:bodyPr>
              <a:lstStyle/>
              <a:p>
                <a:pPr marL="0" algn="ctr"/>
                <a:endParaRPr/>
              </a:p>
            </p:txBody>
          </p:sp>
          <p:grpSp>
            <p:nvGrpSpPr>
              <p:cNvPr id="6" name="Group 6"/>
              <p:cNvGrpSpPr/>
              <p:nvPr/>
            </p:nvGrpSpPr>
            <p:grpSpPr>
              <a:xfrm>
                <a:off x="307735" y="1326652"/>
                <a:ext cx="1491861" cy="2281766"/>
                <a:chOff x="1267811" y="1153998"/>
                <a:chExt cx="1629378" cy="2281766"/>
              </a:xfrm>
            </p:grpSpPr>
            <p:sp>
              <p:nvSpPr>
                <p:cNvPr id="7" name="AutoShape 7"/>
                <p:cNvSpPr/>
                <p:nvPr/>
              </p:nvSpPr>
              <p:spPr>
                <a:xfrm>
                  <a:off x="1294187" y="1153998"/>
                  <a:ext cx="1475627" cy="362792"/>
                </a:xfrm>
                <a:prstGeom prst="rect">
                  <a:avLst/>
                </a:prstGeom>
                <a:noFill/>
                <a:ln cap="flat" cmpd="sng">
                  <a:prstDash val="solid"/>
                </a:ln>
              </p:spPr>
              <p:txBody>
                <a:bodyPr vert="horz" wrap="square" lIns="91440" tIns="45720" rIns="91440" bIns="45720" anchor="ctr">
                  <a:spAutoFit/>
                </a:bodyPr>
                <a:lstStyle/>
                <a:p>
                  <a:pPr marL="0" algn="ctr">
                    <a:lnSpc>
                      <a:spcPct val="120000"/>
                    </a:lnSpc>
                  </a:pPr>
                  <a:r>
                    <a:rPr lang="en-US" sz="1600" b="1" i="0" u="none" baseline="0">
                      <a:solidFill>
                        <a:srgbClr val="000000"/>
                      </a:solidFill>
                      <a:latin typeface="+mn-ea"/>
                      <a:ea typeface="+mn-ea"/>
                    </a:rPr>
                    <a:t>NLP in course processing</a:t>
                  </a:r>
                </a:p>
              </p:txBody>
            </p:sp>
            <p:sp>
              <p:nvSpPr>
                <p:cNvPr id="8" name="TextBox 8"/>
                <p:cNvSpPr txBox="1"/>
                <p:nvPr/>
              </p:nvSpPr>
              <p:spPr>
                <a:xfrm>
                  <a:off x="1267811" y="1619882"/>
                  <a:ext cx="1629378" cy="1815882"/>
                </a:xfrm>
                <a:prstGeom prst="rect">
                  <a:avLst/>
                </a:prstGeom>
                <a:noFill/>
              </p:spPr>
              <p:txBody>
                <a:bodyPr vert="horz" wrap="square" lIns="91440" tIns="45720" rIns="91440" bIns="45720" rtlCol="0" anchor="t">
                  <a:spAutoFit/>
                </a:bodyPr>
                <a:lstStyle/>
                <a:p>
                  <a:pPr marL="0" algn="ctr">
                    <a:spcBef>
                      <a:spcPct val="0"/>
                    </a:spcBef>
                    <a:defRPr/>
                  </a:pPr>
                  <a:r>
                    <a:rPr lang="en-US" sz="1400" b="0" i="0" u="none" baseline="0" dirty="0">
                      <a:solidFill>
                        <a:srgbClr val="000000"/>
                      </a:solidFill>
                      <a:latin typeface="Arial"/>
                      <a:ea typeface="Arial"/>
                    </a:rPr>
                    <a:t>Natural Language Processing (NLP) is employed to analyze course descriptions and identify the most relevant materials for students. This technology enables nuanced comprehension of course content and alignment with student needs.</a:t>
                  </a:r>
                  <a:endParaRPr lang="en-US" sz="1100" dirty="0"/>
                </a:p>
              </p:txBody>
            </p:sp>
          </p:grpSp>
        </p:grpSp>
        <p:grpSp>
          <p:nvGrpSpPr>
            <p:cNvPr id="9" name="Group 9"/>
            <p:cNvGrpSpPr/>
            <p:nvPr/>
          </p:nvGrpSpPr>
          <p:grpSpPr>
            <a:xfrm>
              <a:off x="4057317" y="1326652"/>
              <a:ext cx="4068000" cy="4820148"/>
              <a:chOff x="2024189" y="1326652"/>
              <a:chExt cx="2033587" cy="4820148"/>
            </a:xfrm>
          </p:grpSpPr>
          <p:sp>
            <p:nvSpPr>
              <p:cNvPr id="10" name="Freeform 10"/>
              <p:cNvSpPr/>
              <p:nvPr/>
            </p:nvSpPr>
            <p:spPr>
              <a:xfrm>
                <a:off x="2024189" y="3249612"/>
                <a:ext cx="2033587" cy="2897188"/>
              </a:xfrm>
              <a:custGeom>
                <a:avLst/>
                <a:gdLst/>
                <a:ahLst/>
                <a:cxnLst/>
                <a:rect l="l" t="t" r="r" b="b"/>
                <a:pathLst>
                  <a:path w="1329" h="1825">
                    <a:moveTo>
                      <a:pt x="0" y="0"/>
                    </a:moveTo>
                    <a:lnTo>
                      <a:pt x="0" y="1051"/>
                    </a:lnTo>
                    <a:lnTo>
                      <a:pt x="1329" y="1825"/>
                    </a:lnTo>
                    <a:lnTo>
                      <a:pt x="1329" y="774"/>
                    </a:lnTo>
                    <a:lnTo>
                      <a:pt x="0" y="0"/>
                    </a:lnTo>
                    <a:close/>
                  </a:path>
                </a:pathLst>
              </a:custGeom>
              <a:blipFill>
                <a:blip r:embed="rId3"/>
                <a:srcRect/>
                <a:stretch>
                  <a:fillRect l="-3540" r="-3540"/>
                </a:stretch>
              </a:blipFill>
              <a:ln w="38100" cap="flat" cmpd="sng">
                <a:solidFill>
                  <a:srgbClr val="FFFFFF"/>
                </a:solidFill>
                <a:prstDash val="solid"/>
              </a:ln>
            </p:spPr>
            <p:txBody>
              <a:bodyPr vert="horz" lIns="91440" tIns="45720" rIns="91440" bIns="45720" anchor="ctr">
                <a:normAutofit/>
              </a:bodyPr>
              <a:lstStyle/>
              <a:p>
                <a:pPr marL="0" algn="ctr"/>
                <a:endParaRPr/>
              </a:p>
            </p:txBody>
          </p:sp>
          <p:grpSp>
            <p:nvGrpSpPr>
              <p:cNvPr id="11" name="Group 11"/>
              <p:cNvGrpSpPr/>
              <p:nvPr/>
            </p:nvGrpSpPr>
            <p:grpSpPr>
              <a:xfrm>
                <a:off x="2365440" y="1326652"/>
                <a:ext cx="1554005" cy="2175319"/>
                <a:chOff x="1294186" y="1153998"/>
                <a:chExt cx="1697251" cy="2175319"/>
              </a:xfrm>
            </p:grpSpPr>
            <p:sp>
              <p:nvSpPr>
                <p:cNvPr id="12" name="AutoShape 12"/>
                <p:cNvSpPr/>
                <p:nvPr/>
              </p:nvSpPr>
              <p:spPr>
                <a:xfrm>
                  <a:off x="1294187" y="1153998"/>
                  <a:ext cx="1475627" cy="362792"/>
                </a:xfrm>
                <a:prstGeom prst="rect">
                  <a:avLst/>
                </a:prstGeom>
                <a:noFill/>
                <a:ln cap="flat" cmpd="sng">
                  <a:prstDash val="solid"/>
                </a:ln>
              </p:spPr>
              <p:txBody>
                <a:bodyPr vert="horz" wrap="square" lIns="91440" tIns="45720" rIns="91440" bIns="45720" anchor="ctr">
                  <a:spAutoFit/>
                </a:bodyPr>
                <a:lstStyle/>
                <a:p>
                  <a:pPr marL="0" algn="ctr">
                    <a:lnSpc>
                      <a:spcPct val="120000"/>
                    </a:lnSpc>
                  </a:pPr>
                  <a:r>
                    <a:rPr lang="en-US" sz="1600" b="1" i="0" u="none" baseline="0">
                      <a:solidFill>
                        <a:srgbClr val="000000"/>
                      </a:solidFill>
                      <a:latin typeface="+mn-ea"/>
                      <a:ea typeface="+mn-ea"/>
                    </a:rPr>
                    <a:t>Techniques: TF-IDF and cosine similarity</a:t>
                  </a:r>
                </a:p>
              </p:txBody>
            </p:sp>
            <p:sp>
              <p:nvSpPr>
                <p:cNvPr id="13" name="TextBox 13"/>
                <p:cNvSpPr txBox="1"/>
                <p:nvPr/>
              </p:nvSpPr>
              <p:spPr>
                <a:xfrm>
                  <a:off x="1294186" y="1728879"/>
                  <a:ext cx="1697251" cy="1600438"/>
                </a:xfrm>
                <a:prstGeom prst="rect">
                  <a:avLst/>
                </a:prstGeom>
                <a:noFill/>
              </p:spPr>
              <p:txBody>
                <a:bodyPr vert="horz" wrap="square" lIns="91440" tIns="45720" rIns="91440" bIns="45720" rtlCol="0" anchor="t">
                  <a:spAutoFit/>
                </a:bodyPr>
                <a:lstStyle/>
                <a:p>
                  <a:pPr marL="0" algn="ctr">
                    <a:spcBef>
                      <a:spcPct val="0"/>
                    </a:spcBef>
                    <a:defRPr/>
                  </a:pPr>
                  <a:r>
                    <a:rPr lang="en-US" sz="1400" b="0" i="0" u="none" baseline="0" dirty="0">
                      <a:solidFill>
                        <a:srgbClr val="000000"/>
                      </a:solidFill>
                      <a:latin typeface="Arial"/>
                      <a:ea typeface="Arial"/>
                    </a:rPr>
                    <a:t>The system utilizes techniques like TF-IDF vectorization and cosine similarity to measure the relevance of course content against user needs, ensuring that suggested courses are optimally aligned with student preferences.</a:t>
                  </a:r>
                  <a:endParaRPr lang="en-US" sz="1100" dirty="0"/>
                </a:p>
              </p:txBody>
            </p:sp>
          </p:grpSp>
        </p:grpSp>
        <p:grpSp>
          <p:nvGrpSpPr>
            <p:cNvPr id="14" name="Group 14"/>
            <p:cNvGrpSpPr/>
            <p:nvPr/>
          </p:nvGrpSpPr>
          <p:grpSpPr>
            <a:xfrm>
              <a:off x="8124000" y="1326652"/>
              <a:ext cx="4068000" cy="4820148"/>
              <a:chOff x="4057744" y="1326652"/>
              <a:chExt cx="2033587" cy="4820148"/>
            </a:xfrm>
          </p:grpSpPr>
          <p:sp>
            <p:nvSpPr>
              <p:cNvPr id="15" name="Freeform 15"/>
              <p:cNvSpPr/>
              <p:nvPr/>
            </p:nvSpPr>
            <p:spPr>
              <a:xfrm>
                <a:off x="4057744" y="3248025"/>
                <a:ext cx="2033587" cy="2898775"/>
              </a:xfrm>
              <a:custGeom>
                <a:avLst/>
                <a:gdLst/>
                <a:ahLst/>
                <a:cxnLst/>
                <a:rect l="l" t="t" r="r" b="b"/>
                <a:pathLst>
                  <a:path w="1329" h="1826">
                    <a:moveTo>
                      <a:pt x="1329" y="0"/>
                    </a:moveTo>
                    <a:lnTo>
                      <a:pt x="0" y="774"/>
                    </a:lnTo>
                    <a:lnTo>
                      <a:pt x="0" y="1826"/>
                    </a:lnTo>
                    <a:lnTo>
                      <a:pt x="1329" y="1052"/>
                    </a:lnTo>
                    <a:lnTo>
                      <a:pt x="1329" y="0"/>
                    </a:lnTo>
                    <a:close/>
                  </a:path>
                </a:pathLst>
              </a:custGeom>
              <a:blipFill>
                <a:blip r:embed="rId4"/>
                <a:srcRect/>
                <a:stretch>
                  <a:fillRect l="-5" r="-5"/>
                </a:stretch>
              </a:blipFill>
              <a:ln w="38100" cap="flat" cmpd="sng">
                <a:solidFill>
                  <a:srgbClr val="FFFFFF"/>
                </a:solidFill>
                <a:prstDash val="solid"/>
              </a:ln>
            </p:spPr>
            <p:txBody>
              <a:bodyPr vert="horz" lIns="91440" tIns="45720" rIns="91440" bIns="45720" anchor="ctr">
                <a:normAutofit/>
              </a:bodyPr>
              <a:lstStyle/>
              <a:p>
                <a:pPr marL="0" algn="ctr"/>
                <a:endParaRPr/>
              </a:p>
            </p:txBody>
          </p:sp>
          <p:grpSp>
            <p:nvGrpSpPr>
              <p:cNvPr id="16" name="Group 16"/>
              <p:cNvGrpSpPr/>
              <p:nvPr/>
            </p:nvGrpSpPr>
            <p:grpSpPr>
              <a:xfrm>
                <a:off x="4398996" y="1326652"/>
                <a:ext cx="1379917" cy="2175319"/>
                <a:chOff x="1294186" y="1153998"/>
                <a:chExt cx="1507115" cy="2175319"/>
              </a:xfrm>
            </p:grpSpPr>
            <p:sp>
              <p:nvSpPr>
                <p:cNvPr id="17" name="AutoShape 17"/>
                <p:cNvSpPr/>
                <p:nvPr/>
              </p:nvSpPr>
              <p:spPr>
                <a:xfrm>
                  <a:off x="1294187" y="1153998"/>
                  <a:ext cx="1475627" cy="362792"/>
                </a:xfrm>
                <a:prstGeom prst="rect">
                  <a:avLst/>
                </a:prstGeom>
                <a:noFill/>
                <a:ln cap="flat" cmpd="sng">
                  <a:prstDash val="solid"/>
                </a:ln>
              </p:spPr>
              <p:txBody>
                <a:bodyPr vert="horz" wrap="square" lIns="91440" tIns="45720" rIns="91440" bIns="45720" anchor="ctr">
                  <a:spAutoFit/>
                </a:bodyPr>
                <a:lstStyle/>
                <a:p>
                  <a:pPr marL="0" algn="ctr">
                    <a:lnSpc>
                      <a:spcPct val="120000"/>
                    </a:lnSpc>
                  </a:pPr>
                  <a:r>
                    <a:rPr lang="en-US" sz="1600" b="1" i="0" u="none" baseline="0">
                      <a:solidFill>
                        <a:srgbClr val="000000"/>
                      </a:solidFill>
                      <a:latin typeface="+mn-ea"/>
                      <a:ea typeface="+mn-ea"/>
                    </a:rPr>
                    <a:t>Filtering based on user preferences</a:t>
                  </a:r>
                </a:p>
              </p:txBody>
            </p:sp>
            <p:sp>
              <p:nvSpPr>
                <p:cNvPr id="18" name="TextBox 18"/>
                <p:cNvSpPr txBox="1"/>
                <p:nvPr/>
              </p:nvSpPr>
              <p:spPr>
                <a:xfrm>
                  <a:off x="1294186" y="1728879"/>
                  <a:ext cx="1507115" cy="1600438"/>
                </a:xfrm>
                <a:prstGeom prst="rect">
                  <a:avLst/>
                </a:prstGeom>
                <a:noFill/>
              </p:spPr>
              <p:txBody>
                <a:bodyPr vert="horz" wrap="square" lIns="91440" tIns="45720" rIns="91440" bIns="45720" rtlCol="0" anchor="t">
                  <a:spAutoFit/>
                </a:bodyPr>
                <a:lstStyle/>
                <a:p>
                  <a:pPr marL="0" algn="ctr">
                    <a:spcBef>
                      <a:spcPct val="0"/>
                    </a:spcBef>
                    <a:defRPr/>
                  </a:pPr>
                  <a:r>
                    <a:rPr lang="en-US" sz="1400" b="0" i="0" u="none" baseline="0">
                      <a:solidFill>
                        <a:srgbClr val="000000"/>
                      </a:solidFill>
                      <a:latin typeface="Arial"/>
                      <a:ea typeface="Arial"/>
                    </a:rPr>
                    <a:t>Suggested courses are filtered through user-defined criteria including difficulty levels and personal interests, ensuring students receive only the most pertinent course options that meet their educational goals.</a:t>
                  </a:r>
                  <a:endParaRPr lang="en-US" sz="1100"/>
                </a:p>
              </p:txBody>
            </p:sp>
          </p:grpSp>
        </p:grpSp>
        <p:grpSp>
          <p:nvGrpSpPr>
            <p:cNvPr id="19" name="Group 19"/>
            <p:cNvGrpSpPr/>
            <p:nvPr/>
          </p:nvGrpSpPr>
          <p:grpSpPr>
            <a:xfrm>
              <a:off x="1462251" y="3351117"/>
              <a:ext cx="1105648" cy="1105644"/>
              <a:chOff x="1469618" y="3351117"/>
              <a:chExt cx="1105648" cy="1105644"/>
            </a:xfrm>
          </p:grpSpPr>
          <p:sp>
            <p:nvSpPr>
              <p:cNvPr id="20" name="AutoShape 20"/>
              <p:cNvSpPr/>
              <p:nvPr/>
            </p:nvSpPr>
            <p:spPr>
              <a:xfrm>
                <a:off x="1469618" y="3351117"/>
                <a:ext cx="1105648" cy="1105644"/>
              </a:xfrm>
              <a:prstGeom prst="ellipse">
                <a:avLst/>
              </a:prstGeom>
              <a:solidFill>
                <a:srgbClr val="000000">
                  <a:lumMod val="50000"/>
                  <a:lumOff val="50000"/>
                </a:srgbClr>
              </a:solidFill>
              <a:ln w="57150" cap="flat" cmpd="sng">
                <a:solidFill>
                  <a:srgbClr val="FFFFFF"/>
                </a:solidFill>
                <a:prstDash val="solid"/>
              </a:ln>
            </p:spPr>
            <p:txBody>
              <a:bodyPr vert="horz" wrap="square" lIns="91440" tIns="45720" rIns="91440" bIns="45720" anchor="ctr">
                <a:normAutofit/>
              </a:bodyPr>
              <a:lstStyle/>
              <a:p>
                <a:pPr marL="225425" indent="-225425" algn="ctr" fontAlgn="base">
                  <a:spcBef>
                    <a:spcPct val="0"/>
                  </a:spcBef>
                  <a:spcAft>
                    <a:spcPct val="0"/>
                  </a:spcAft>
                </a:pPr>
                <a:endParaRPr/>
              </a:p>
            </p:txBody>
          </p:sp>
          <p:sp>
            <p:nvSpPr>
              <p:cNvPr id="21" name="Freeform 21"/>
              <p:cNvSpPr/>
              <p:nvPr/>
            </p:nvSpPr>
            <p:spPr>
              <a:xfrm>
                <a:off x="1710557" y="3620852"/>
                <a:ext cx="642885" cy="566174"/>
              </a:xfrm>
              <a:custGeom>
                <a:avLst/>
                <a:gdLst/>
                <a:ahLst/>
                <a:cxnLst/>
                <a:rect l="l" t="t" r="r" b="b"/>
                <a:pathLst>
                  <a:path w="603762" h="531720">
                    <a:moveTo>
                      <a:pt x="405120" y="452325"/>
                    </a:moveTo>
                    <a:cubicBezTo>
                      <a:pt x="394294" y="452325"/>
                      <a:pt x="385544" y="461212"/>
                      <a:pt x="385544" y="471877"/>
                    </a:cubicBezTo>
                    <a:cubicBezTo>
                      <a:pt x="385544" y="482690"/>
                      <a:pt x="394294" y="491430"/>
                      <a:pt x="405120" y="491430"/>
                    </a:cubicBezTo>
                    <a:cubicBezTo>
                      <a:pt x="415797" y="491430"/>
                      <a:pt x="424547" y="482690"/>
                      <a:pt x="424547" y="471877"/>
                    </a:cubicBezTo>
                    <a:cubicBezTo>
                      <a:pt x="424547" y="461212"/>
                      <a:pt x="415797" y="452325"/>
                      <a:pt x="405120" y="452325"/>
                    </a:cubicBezTo>
                    <a:close/>
                    <a:moveTo>
                      <a:pt x="143001" y="452325"/>
                    </a:moveTo>
                    <a:cubicBezTo>
                      <a:pt x="132168" y="452325"/>
                      <a:pt x="123413" y="461212"/>
                      <a:pt x="123413" y="471877"/>
                    </a:cubicBezTo>
                    <a:cubicBezTo>
                      <a:pt x="123413" y="482690"/>
                      <a:pt x="132168" y="491430"/>
                      <a:pt x="143001" y="491430"/>
                    </a:cubicBezTo>
                    <a:cubicBezTo>
                      <a:pt x="153834" y="491430"/>
                      <a:pt x="162589" y="482690"/>
                      <a:pt x="162589" y="471877"/>
                    </a:cubicBezTo>
                    <a:cubicBezTo>
                      <a:pt x="162589" y="461212"/>
                      <a:pt x="153834" y="452325"/>
                      <a:pt x="143001" y="452325"/>
                    </a:cubicBezTo>
                    <a:close/>
                    <a:moveTo>
                      <a:pt x="405120" y="412182"/>
                    </a:moveTo>
                    <a:cubicBezTo>
                      <a:pt x="438042" y="412182"/>
                      <a:pt x="464885" y="438845"/>
                      <a:pt x="464885" y="471877"/>
                    </a:cubicBezTo>
                    <a:cubicBezTo>
                      <a:pt x="464885" y="504909"/>
                      <a:pt x="438042" y="531720"/>
                      <a:pt x="405120" y="531720"/>
                    </a:cubicBezTo>
                    <a:cubicBezTo>
                      <a:pt x="372049" y="531720"/>
                      <a:pt x="345206" y="504909"/>
                      <a:pt x="345206" y="471877"/>
                    </a:cubicBezTo>
                    <a:cubicBezTo>
                      <a:pt x="345206" y="438845"/>
                      <a:pt x="372049" y="412182"/>
                      <a:pt x="405120" y="412182"/>
                    </a:cubicBezTo>
                    <a:close/>
                    <a:moveTo>
                      <a:pt x="143001" y="412182"/>
                    </a:moveTo>
                    <a:cubicBezTo>
                      <a:pt x="176094" y="412182"/>
                      <a:pt x="202805" y="438845"/>
                      <a:pt x="202805" y="471877"/>
                    </a:cubicBezTo>
                    <a:cubicBezTo>
                      <a:pt x="202805" y="504909"/>
                      <a:pt x="176094" y="531720"/>
                      <a:pt x="143001" y="531720"/>
                    </a:cubicBezTo>
                    <a:cubicBezTo>
                      <a:pt x="109908" y="531720"/>
                      <a:pt x="83197" y="504909"/>
                      <a:pt x="83197" y="471877"/>
                    </a:cubicBezTo>
                    <a:cubicBezTo>
                      <a:pt x="83197" y="438845"/>
                      <a:pt x="109908" y="412182"/>
                      <a:pt x="143001" y="412182"/>
                    </a:cubicBezTo>
                    <a:close/>
                    <a:moveTo>
                      <a:pt x="259598" y="203766"/>
                    </a:moveTo>
                    <a:lnTo>
                      <a:pt x="259598" y="327591"/>
                    </a:lnTo>
                    <a:lnTo>
                      <a:pt x="392215" y="327591"/>
                    </a:lnTo>
                    <a:cubicBezTo>
                      <a:pt x="383018" y="260642"/>
                      <a:pt x="327835" y="208506"/>
                      <a:pt x="259598" y="203766"/>
                    </a:cubicBezTo>
                    <a:close/>
                    <a:moveTo>
                      <a:pt x="239423" y="203766"/>
                    </a:moveTo>
                    <a:cubicBezTo>
                      <a:pt x="171038" y="208506"/>
                      <a:pt x="116003" y="260642"/>
                      <a:pt x="106658" y="327591"/>
                    </a:cubicBezTo>
                    <a:lnTo>
                      <a:pt x="239423" y="327591"/>
                    </a:lnTo>
                    <a:close/>
                    <a:moveTo>
                      <a:pt x="600339" y="403"/>
                    </a:moveTo>
                    <a:cubicBezTo>
                      <a:pt x="602564" y="1144"/>
                      <a:pt x="603899" y="3366"/>
                      <a:pt x="603751" y="5587"/>
                    </a:cubicBezTo>
                    <a:cubicBezTo>
                      <a:pt x="600932" y="47208"/>
                      <a:pt x="590993" y="140225"/>
                      <a:pt x="557171" y="176809"/>
                    </a:cubicBezTo>
                    <a:cubicBezTo>
                      <a:pt x="515784" y="221540"/>
                      <a:pt x="459266" y="225095"/>
                      <a:pt x="418324" y="193102"/>
                    </a:cubicBezTo>
                    <a:cubicBezTo>
                      <a:pt x="439388" y="189103"/>
                      <a:pt x="491901" y="171921"/>
                      <a:pt x="527651" y="113712"/>
                    </a:cubicBezTo>
                    <a:cubicBezTo>
                      <a:pt x="528096" y="113119"/>
                      <a:pt x="527948" y="112231"/>
                      <a:pt x="527355" y="111638"/>
                    </a:cubicBezTo>
                    <a:cubicBezTo>
                      <a:pt x="526761" y="111194"/>
                      <a:pt x="525871" y="111194"/>
                      <a:pt x="525278" y="111638"/>
                    </a:cubicBezTo>
                    <a:cubicBezTo>
                      <a:pt x="425592" y="196953"/>
                      <a:pt x="381386" y="141854"/>
                      <a:pt x="339406" y="180216"/>
                    </a:cubicBezTo>
                    <a:cubicBezTo>
                      <a:pt x="386133" y="204507"/>
                      <a:pt x="421587" y="247164"/>
                      <a:pt x="436421" y="298708"/>
                    </a:cubicBezTo>
                    <a:cubicBezTo>
                      <a:pt x="506142" y="324036"/>
                      <a:pt x="551831" y="365360"/>
                      <a:pt x="551831" y="412165"/>
                    </a:cubicBezTo>
                    <a:cubicBezTo>
                      <a:pt x="551831" y="425496"/>
                      <a:pt x="548122" y="438382"/>
                      <a:pt x="541150" y="450527"/>
                    </a:cubicBezTo>
                    <a:cubicBezTo>
                      <a:pt x="536107" y="459414"/>
                      <a:pt x="526613" y="464894"/>
                      <a:pt x="516377" y="464894"/>
                    </a:cubicBezTo>
                    <a:lnTo>
                      <a:pt x="484336" y="464894"/>
                    </a:lnTo>
                    <a:cubicBezTo>
                      <a:pt x="480775" y="424162"/>
                      <a:pt x="446805" y="392021"/>
                      <a:pt x="405121" y="392021"/>
                    </a:cubicBezTo>
                    <a:cubicBezTo>
                      <a:pt x="363289" y="392021"/>
                      <a:pt x="329319" y="424162"/>
                      <a:pt x="325758" y="464894"/>
                    </a:cubicBezTo>
                    <a:lnTo>
                      <a:pt x="222364" y="464894"/>
                    </a:lnTo>
                    <a:cubicBezTo>
                      <a:pt x="218656" y="424162"/>
                      <a:pt x="184685" y="392021"/>
                      <a:pt x="143001" y="392021"/>
                    </a:cubicBezTo>
                    <a:cubicBezTo>
                      <a:pt x="101317" y="392021"/>
                      <a:pt x="67199" y="424162"/>
                      <a:pt x="63639" y="464894"/>
                    </a:cubicBezTo>
                    <a:lnTo>
                      <a:pt x="35454" y="464894"/>
                    </a:lnTo>
                    <a:cubicBezTo>
                      <a:pt x="25218" y="464894"/>
                      <a:pt x="15724" y="459414"/>
                      <a:pt x="10681" y="450527"/>
                    </a:cubicBezTo>
                    <a:cubicBezTo>
                      <a:pt x="3709" y="438382"/>
                      <a:pt x="0" y="425496"/>
                      <a:pt x="0" y="412165"/>
                    </a:cubicBezTo>
                    <a:cubicBezTo>
                      <a:pt x="0" y="380320"/>
                      <a:pt x="21213" y="351141"/>
                      <a:pt x="56518" y="327591"/>
                    </a:cubicBezTo>
                    <a:cubicBezTo>
                      <a:pt x="68831" y="232056"/>
                      <a:pt x="150418" y="157998"/>
                      <a:pt x="249511" y="157998"/>
                    </a:cubicBezTo>
                    <a:cubicBezTo>
                      <a:pt x="271910" y="157998"/>
                      <a:pt x="293272" y="161997"/>
                      <a:pt x="313298" y="168959"/>
                    </a:cubicBezTo>
                    <a:cubicBezTo>
                      <a:pt x="334956" y="150148"/>
                      <a:pt x="358097" y="141261"/>
                      <a:pt x="383018" y="139632"/>
                    </a:cubicBezTo>
                    <a:cubicBezTo>
                      <a:pt x="383612" y="139632"/>
                      <a:pt x="384057" y="139632"/>
                      <a:pt x="384502" y="139632"/>
                    </a:cubicBezTo>
                    <a:cubicBezTo>
                      <a:pt x="376936" y="93272"/>
                      <a:pt x="408830" y="40839"/>
                      <a:pt x="463419" y="43357"/>
                    </a:cubicBezTo>
                    <a:cubicBezTo>
                      <a:pt x="540705" y="52096"/>
                      <a:pt x="578088" y="22176"/>
                      <a:pt x="594257" y="2033"/>
                    </a:cubicBezTo>
                    <a:cubicBezTo>
                      <a:pt x="595740" y="107"/>
                      <a:pt x="598114" y="-485"/>
                      <a:pt x="600339" y="403"/>
                    </a:cubicBezTo>
                    <a:close/>
                  </a:path>
                </a:pathLst>
              </a:custGeom>
              <a:solidFill>
                <a:srgbClr val="FFFFFF"/>
              </a:solidFill>
            </p:spPr>
            <p:txBody>
              <a:bodyPr vert="horz" wrap="square" lIns="91440" tIns="45720" rIns="91440" bIns="45720" anchor="ctr">
                <a:normAutofit/>
              </a:bodyPr>
              <a:lstStyle/>
              <a:p>
                <a:pPr marL="0" algn="ctr"/>
                <a:endParaRPr/>
              </a:p>
            </p:txBody>
          </p:sp>
        </p:grpSp>
        <p:grpSp>
          <p:nvGrpSpPr>
            <p:cNvPr id="22" name="Group 22"/>
            <p:cNvGrpSpPr/>
            <p:nvPr/>
          </p:nvGrpSpPr>
          <p:grpSpPr>
            <a:xfrm>
              <a:off x="5538493" y="3351117"/>
              <a:ext cx="1105648" cy="1105644"/>
              <a:chOff x="1479176" y="3351117"/>
              <a:chExt cx="1105648" cy="1105644"/>
            </a:xfrm>
          </p:grpSpPr>
          <p:sp>
            <p:nvSpPr>
              <p:cNvPr id="23" name="AutoShape 23"/>
              <p:cNvSpPr/>
              <p:nvPr/>
            </p:nvSpPr>
            <p:spPr>
              <a:xfrm>
                <a:off x="1479176" y="3351117"/>
                <a:ext cx="1105648" cy="1105644"/>
              </a:xfrm>
              <a:prstGeom prst="ellipse">
                <a:avLst/>
              </a:prstGeom>
              <a:solidFill>
                <a:schemeClr val="accent1"/>
              </a:solidFill>
              <a:ln w="57150" cap="flat" cmpd="sng">
                <a:solidFill>
                  <a:srgbClr val="FFFFFF"/>
                </a:solidFill>
                <a:prstDash val="solid"/>
              </a:ln>
            </p:spPr>
            <p:txBody>
              <a:bodyPr vert="horz" wrap="square" lIns="91440" tIns="45720" rIns="91440" bIns="45720" anchor="ctr">
                <a:normAutofit/>
              </a:bodyPr>
              <a:lstStyle/>
              <a:p>
                <a:pPr marL="225425" indent="-225425" algn="ctr" fontAlgn="base">
                  <a:spcBef>
                    <a:spcPct val="0"/>
                  </a:spcBef>
                  <a:spcAft>
                    <a:spcPct val="0"/>
                  </a:spcAft>
                </a:pPr>
                <a:endParaRPr/>
              </a:p>
            </p:txBody>
          </p:sp>
          <p:sp>
            <p:nvSpPr>
              <p:cNvPr id="24" name="Freeform 24"/>
              <p:cNvSpPr/>
              <p:nvPr/>
            </p:nvSpPr>
            <p:spPr>
              <a:xfrm>
                <a:off x="1710557" y="3620852"/>
                <a:ext cx="642885" cy="566174"/>
              </a:xfrm>
              <a:custGeom>
                <a:avLst/>
                <a:gdLst/>
                <a:ahLst/>
                <a:cxnLst/>
                <a:rect l="l" t="t" r="r" b="b"/>
                <a:pathLst>
                  <a:path w="603762" h="531720">
                    <a:moveTo>
                      <a:pt x="405120" y="452325"/>
                    </a:moveTo>
                    <a:cubicBezTo>
                      <a:pt x="394294" y="452325"/>
                      <a:pt x="385544" y="461212"/>
                      <a:pt x="385544" y="471877"/>
                    </a:cubicBezTo>
                    <a:cubicBezTo>
                      <a:pt x="385544" y="482690"/>
                      <a:pt x="394294" y="491430"/>
                      <a:pt x="405120" y="491430"/>
                    </a:cubicBezTo>
                    <a:cubicBezTo>
                      <a:pt x="415797" y="491430"/>
                      <a:pt x="424547" y="482690"/>
                      <a:pt x="424547" y="471877"/>
                    </a:cubicBezTo>
                    <a:cubicBezTo>
                      <a:pt x="424547" y="461212"/>
                      <a:pt x="415797" y="452325"/>
                      <a:pt x="405120" y="452325"/>
                    </a:cubicBezTo>
                    <a:close/>
                    <a:moveTo>
                      <a:pt x="143001" y="452325"/>
                    </a:moveTo>
                    <a:cubicBezTo>
                      <a:pt x="132168" y="452325"/>
                      <a:pt x="123413" y="461212"/>
                      <a:pt x="123413" y="471877"/>
                    </a:cubicBezTo>
                    <a:cubicBezTo>
                      <a:pt x="123413" y="482690"/>
                      <a:pt x="132168" y="491430"/>
                      <a:pt x="143001" y="491430"/>
                    </a:cubicBezTo>
                    <a:cubicBezTo>
                      <a:pt x="153834" y="491430"/>
                      <a:pt x="162589" y="482690"/>
                      <a:pt x="162589" y="471877"/>
                    </a:cubicBezTo>
                    <a:cubicBezTo>
                      <a:pt x="162589" y="461212"/>
                      <a:pt x="153834" y="452325"/>
                      <a:pt x="143001" y="452325"/>
                    </a:cubicBezTo>
                    <a:close/>
                    <a:moveTo>
                      <a:pt x="405120" y="412182"/>
                    </a:moveTo>
                    <a:cubicBezTo>
                      <a:pt x="438042" y="412182"/>
                      <a:pt x="464885" y="438845"/>
                      <a:pt x="464885" y="471877"/>
                    </a:cubicBezTo>
                    <a:cubicBezTo>
                      <a:pt x="464885" y="504909"/>
                      <a:pt x="438042" y="531720"/>
                      <a:pt x="405120" y="531720"/>
                    </a:cubicBezTo>
                    <a:cubicBezTo>
                      <a:pt x="372049" y="531720"/>
                      <a:pt x="345206" y="504909"/>
                      <a:pt x="345206" y="471877"/>
                    </a:cubicBezTo>
                    <a:cubicBezTo>
                      <a:pt x="345206" y="438845"/>
                      <a:pt x="372049" y="412182"/>
                      <a:pt x="405120" y="412182"/>
                    </a:cubicBezTo>
                    <a:close/>
                    <a:moveTo>
                      <a:pt x="143001" y="412182"/>
                    </a:moveTo>
                    <a:cubicBezTo>
                      <a:pt x="176094" y="412182"/>
                      <a:pt x="202805" y="438845"/>
                      <a:pt x="202805" y="471877"/>
                    </a:cubicBezTo>
                    <a:cubicBezTo>
                      <a:pt x="202805" y="504909"/>
                      <a:pt x="176094" y="531720"/>
                      <a:pt x="143001" y="531720"/>
                    </a:cubicBezTo>
                    <a:cubicBezTo>
                      <a:pt x="109908" y="531720"/>
                      <a:pt x="83197" y="504909"/>
                      <a:pt x="83197" y="471877"/>
                    </a:cubicBezTo>
                    <a:cubicBezTo>
                      <a:pt x="83197" y="438845"/>
                      <a:pt x="109908" y="412182"/>
                      <a:pt x="143001" y="412182"/>
                    </a:cubicBezTo>
                    <a:close/>
                    <a:moveTo>
                      <a:pt x="259598" y="203766"/>
                    </a:moveTo>
                    <a:lnTo>
                      <a:pt x="259598" y="327591"/>
                    </a:lnTo>
                    <a:lnTo>
                      <a:pt x="392215" y="327591"/>
                    </a:lnTo>
                    <a:cubicBezTo>
                      <a:pt x="383018" y="260642"/>
                      <a:pt x="327835" y="208506"/>
                      <a:pt x="259598" y="203766"/>
                    </a:cubicBezTo>
                    <a:close/>
                    <a:moveTo>
                      <a:pt x="239423" y="203766"/>
                    </a:moveTo>
                    <a:cubicBezTo>
                      <a:pt x="171038" y="208506"/>
                      <a:pt x="116003" y="260642"/>
                      <a:pt x="106658" y="327591"/>
                    </a:cubicBezTo>
                    <a:lnTo>
                      <a:pt x="239423" y="327591"/>
                    </a:lnTo>
                    <a:close/>
                    <a:moveTo>
                      <a:pt x="600339" y="403"/>
                    </a:moveTo>
                    <a:cubicBezTo>
                      <a:pt x="602564" y="1144"/>
                      <a:pt x="603899" y="3366"/>
                      <a:pt x="603751" y="5587"/>
                    </a:cubicBezTo>
                    <a:cubicBezTo>
                      <a:pt x="600932" y="47208"/>
                      <a:pt x="590993" y="140225"/>
                      <a:pt x="557171" y="176809"/>
                    </a:cubicBezTo>
                    <a:cubicBezTo>
                      <a:pt x="515784" y="221540"/>
                      <a:pt x="459266" y="225095"/>
                      <a:pt x="418324" y="193102"/>
                    </a:cubicBezTo>
                    <a:cubicBezTo>
                      <a:pt x="439388" y="189103"/>
                      <a:pt x="491901" y="171921"/>
                      <a:pt x="527651" y="113712"/>
                    </a:cubicBezTo>
                    <a:cubicBezTo>
                      <a:pt x="528096" y="113119"/>
                      <a:pt x="527948" y="112231"/>
                      <a:pt x="527355" y="111638"/>
                    </a:cubicBezTo>
                    <a:cubicBezTo>
                      <a:pt x="526761" y="111194"/>
                      <a:pt x="525871" y="111194"/>
                      <a:pt x="525278" y="111638"/>
                    </a:cubicBezTo>
                    <a:cubicBezTo>
                      <a:pt x="425592" y="196953"/>
                      <a:pt x="381386" y="141854"/>
                      <a:pt x="339406" y="180216"/>
                    </a:cubicBezTo>
                    <a:cubicBezTo>
                      <a:pt x="386133" y="204507"/>
                      <a:pt x="421587" y="247164"/>
                      <a:pt x="436421" y="298708"/>
                    </a:cubicBezTo>
                    <a:cubicBezTo>
                      <a:pt x="506142" y="324036"/>
                      <a:pt x="551831" y="365360"/>
                      <a:pt x="551831" y="412165"/>
                    </a:cubicBezTo>
                    <a:cubicBezTo>
                      <a:pt x="551831" y="425496"/>
                      <a:pt x="548122" y="438382"/>
                      <a:pt x="541150" y="450527"/>
                    </a:cubicBezTo>
                    <a:cubicBezTo>
                      <a:pt x="536107" y="459414"/>
                      <a:pt x="526613" y="464894"/>
                      <a:pt x="516377" y="464894"/>
                    </a:cubicBezTo>
                    <a:lnTo>
                      <a:pt x="484336" y="464894"/>
                    </a:lnTo>
                    <a:cubicBezTo>
                      <a:pt x="480775" y="424162"/>
                      <a:pt x="446805" y="392021"/>
                      <a:pt x="405121" y="392021"/>
                    </a:cubicBezTo>
                    <a:cubicBezTo>
                      <a:pt x="363289" y="392021"/>
                      <a:pt x="329319" y="424162"/>
                      <a:pt x="325758" y="464894"/>
                    </a:cubicBezTo>
                    <a:lnTo>
                      <a:pt x="222364" y="464894"/>
                    </a:lnTo>
                    <a:cubicBezTo>
                      <a:pt x="218656" y="424162"/>
                      <a:pt x="184685" y="392021"/>
                      <a:pt x="143001" y="392021"/>
                    </a:cubicBezTo>
                    <a:cubicBezTo>
                      <a:pt x="101317" y="392021"/>
                      <a:pt x="67199" y="424162"/>
                      <a:pt x="63639" y="464894"/>
                    </a:cubicBezTo>
                    <a:lnTo>
                      <a:pt x="35454" y="464894"/>
                    </a:lnTo>
                    <a:cubicBezTo>
                      <a:pt x="25218" y="464894"/>
                      <a:pt x="15724" y="459414"/>
                      <a:pt x="10681" y="450527"/>
                    </a:cubicBezTo>
                    <a:cubicBezTo>
                      <a:pt x="3709" y="438382"/>
                      <a:pt x="0" y="425496"/>
                      <a:pt x="0" y="412165"/>
                    </a:cubicBezTo>
                    <a:cubicBezTo>
                      <a:pt x="0" y="380320"/>
                      <a:pt x="21213" y="351141"/>
                      <a:pt x="56518" y="327591"/>
                    </a:cubicBezTo>
                    <a:cubicBezTo>
                      <a:pt x="68831" y="232056"/>
                      <a:pt x="150418" y="157998"/>
                      <a:pt x="249511" y="157998"/>
                    </a:cubicBezTo>
                    <a:cubicBezTo>
                      <a:pt x="271910" y="157998"/>
                      <a:pt x="293272" y="161997"/>
                      <a:pt x="313298" y="168959"/>
                    </a:cubicBezTo>
                    <a:cubicBezTo>
                      <a:pt x="334956" y="150148"/>
                      <a:pt x="358097" y="141261"/>
                      <a:pt x="383018" y="139632"/>
                    </a:cubicBezTo>
                    <a:cubicBezTo>
                      <a:pt x="383612" y="139632"/>
                      <a:pt x="384057" y="139632"/>
                      <a:pt x="384502" y="139632"/>
                    </a:cubicBezTo>
                    <a:cubicBezTo>
                      <a:pt x="376936" y="93272"/>
                      <a:pt x="408830" y="40839"/>
                      <a:pt x="463419" y="43357"/>
                    </a:cubicBezTo>
                    <a:cubicBezTo>
                      <a:pt x="540705" y="52096"/>
                      <a:pt x="578088" y="22176"/>
                      <a:pt x="594257" y="2033"/>
                    </a:cubicBezTo>
                    <a:cubicBezTo>
                      <a:pt x="595740" y="107"/>
                      <a:pt x="598114" y="-485"/>
                      <a:pt x="600339" y="403"/>
                    </a:cubicBezTo>
                    <a:close/>
                  </a:path>
                </a:pathLst>
              </a:custGeom>
              <a:solidFill>
                <a:srgbClr val="FFFFFF"/>
              </a:solidFill>
            </p:spPr>
            <p:txBody>
              <a:bodyPr vert="horz" wrap="square" lIns="91440" tIns="45720" rIns="91440" bIns="45720" anchor="ctr">
                <a:normAutofit/>
              </a:bodyPr>
              <a:lstStyle/>
              <a:p>
                <a:pPr marL="0" algn="ctr"/>
                <a:endParaRPr/>
              </a:p>
            </p:txBody>
          </p:sp>
        </p:grpSp>
        <p:grpSp>
          <p:nvGrpSpPr>
            <p:cNvPr id="25" name="Group 25"/>
            <p:cNvGrpSpPr/>
            <p:nvPr/>
          </p:nvGrpSpPr>
          <p:grpSpPr>
            <a:xfrm>
              <a:off x="9605176" y="3351117"/>
              <a:ext cx="1105648" cy="1105644"/>
              <a:chOff x="1479176" y="3351117"/>
              <a:chExt cx="1105648" cy="1105644"/>
            </a:xfrm>
          </p:grpSpPr>
          <p:sp>
            <p:nvSpPr>
              <p:cNvPr id="26" name="AutoShape 26"/>
              <p:cNvSpPr/>
              <p:nvPr/>
            </p:nvSpPr>
            <p:spPr>
              <a:xfrm>
                <a:off x="1479176" y="3351117"/>
                <a:ext cx="1105648" cy="1105644"/>
              </a:xfrm>
              <a:prstGeom prst="ellipse">
                <a:avLst/>
              </a:prstGeom>
              <a:solidFill>
                <a:srgbClr val="000000">
                  <a:lumMod val="50000"/>
                  <a:lumOff val="50000"/>
                </a:srgbClr>
              </a:solidFill>
              <a:ln w="57150" cap="flat" cmpd="sng">
                <a:solidFill>
                  <a:srgbClr val="FFFFFF"/>
                </a:solidFill>
                <a:prstDash val="solid"/>
              </a:ln>
            </p:spPr>
            <p:txBody>
              <a:bodyPr vert="horz" wrap="square" lIns="91440" tIns="45720" rIns="91440" bIns="45720" anchor="ctr">
                <a:normAutofit/>
              </a:bodyPr>
              <a:lstStyle/>
              <a:p>
                <a:pPr marL="225425" indent="-225425" algn="ctr" fontAlgn="base">
                  <a:spcBef>
                    <a:spcPct val="0"/>
                  </a:spcBef>
                  <a:spcAft>
                    <a:spcPct val="0"/>
                  </a:spcAft>
                </a:pPr>
                <a:endParaRPr/>
              </a:p>
            </p:txBody>
          </p:sp>
          <p:sp>
            <p:nvSpPr>
              <p:cNvPr id="27" name="Freeform 27"/>
              <p:cNvSpPr/>
              <p:nvPr/>
            </p:nvSpPr>
            <p:spPr>
              <a:xfrm>
                <a:off x="1710557" y="3620852"/>
                <a:ext cx="642885" cy="566174"/>
              </a:xfrm>
              <a:custGeom>
                <a:avLst/>
                <a:gdLst/>
                <a:ahLst/>
                <a:cxnLst/>
                <a:rect l="l" t="t" r="r" b="b"/>
                <a:pathLst>
                  <a:path w="603762" h="531720">
                    <a:moveTo>
                      <a:pt x="405120" y="452325"/>
                    </a:moveTo>
                    <a:cubicBezTo>
                      <a:pt x="394294" y="452325"/>
                      <a:pt x="385544" y="461212"/>
                      <a:pt x="385544" y="471877"/>
                    </a:cubicBezTo>
                    <a:cubicBezTo>
                      <a:pt x="385544" y="482690"/>
                      <a:pt x="394294" y="491430"/>
                      <a:pt x="405120" y="491430"/>
                    </a:cubicBezTo>
                    <a:cubicBezTo>
                      <a:pt x="415797" y="491430"/>
                      <a:pt x="424547" y="482690"/>
                      <a:pt x="424547" y="471877"/>
                    </a:cubicBezTo>
                    <a:cubicBezTo>
                      <a:pt x="424547" y="461212"/>
                      <a:pt x="415797" y="452325"/>
                      <a:pt x="405120" y="452325"/>
                    </a:cubicBezTo>
                    <a:close/>
                    <a:moveTo>
                      <a:pt x="143001" y="452325"/>
                    </a:moveTo>
                    <a:cubicBezTo>
                      <a:pt x="132168" y="452325"/>
                      <a:pt x="123413" y="461212"/>
                      <a:pt x="123413" y="471877"/>
                    </a:cubicBezTo>
                    <a:cubicBezTo>
                      <a:pt x="123413" y="482690"/>
                      <a:pt x="132168" y="491430"/>
                      <a:pt x="143001" y="491430"/>
                    </a:cubicBezTo>
                    <a:cubicBezTo>
                      <a:pt x="153834" y="491430"/>
                      <a:pt x="162589" y="482690"/>
                      <a:pt x="162589" y="471877"/>
                    </a:cubicBezTo>
                    <a:cubicBezTo>
                      <a:pt x="162589" y="461212"/>
                      <a:pt x="153834" y="452325"/>
                      <a:pt x="143001" y="452325"/>
                    </a:cubicBezTo>
                    <a:close/>
                    <a:moveTo>
                      <a:pt x="405120" y="412182"/>
                    </a:moveTo>
                    <a:cubicBezTo>
                      <a:pt x="438042" y="412182"/>
                      <a:pt x="464885" y="438845"/>
                      <a:pt x="464885" y="471877"/>
                    </a:cubicBezTo>
                    <a:cubicBezTo>
                      <a:pt x="464885" y="504909"/>
                      <a:pt x="438042" y="531720"/>
                      <a:pt x="405120" y="531720"/>
                    </a:cubicBezTo>
                    <a:cubicBezTo>
                      <a:pt x="372049" y="531720"/>
                      <a:pt x="345206" y="504909"/>
                      <a:pt x="345206" y="471877"/>
                    </a:cubicBezTo>
                    <a:cubicBezTo>
                      <a:pt x="345206" y="438845"/>
                      <a:pt x="372049" y="412182"/>
                      <a:pt x="405120" y="412182"/>
                    </a:cubicBezTo>
                    <a:close/>
                    <a:moveTo>
                      <a:pt x="143001" y="412182"/>
                    </a:moveTo>
                    <a:cubicBezTo>
                      <a:pt x="176094" y="412182"/>
                      <a:pt x="202805" y="438845"/>
                      <a:pt x="202805" y="471877"/>
                    </a:cubicBezTo>
                    <a:cubicBezTo>
                      <a:pt x="202805" y="504909"/>
                      <a:pt x="176094" y="531720"/>
                      <a:pt x="143001" y="531720"/>
                    </a:cubicBezTo>
                    <a:cubicBezTo>
                      <a:pt x="109908" y="531720"/>
                      <a:pt x="83197" y="504909"/>
                      <a:pt x="83197" y="471877"/>
                    </a:cubicBezTo>
                    <a:cubicBezTo>
                      <a:pt x="83197" y="438845"/>
                      <a:pt x="109908" y="412182"/>
                      <a:pt x="143001" y="412182"/>
                    </a:cubicBezTo>
                    <a:close/>
                    <a:moveTo>
                      <a:pt x="259598" y="203766"/>
                    </a:moveTo>
                    <a:lnTo>
                      <a:pt x="259598" y="327591"/>
                    </a:lnTo>
                    <a:lnTo>
                      <a:pt x="392215" y="327591"/>
                    </a:lnTo>
                    <a:cubicBezTo>
                      <a:pt x="383018" y="260642"/>
                      <a:pt x="327835" y="208506"/>
                      <a:pt x="259598" y="203766"/>
                    </a:cubicBezTo>
                    <a:close/>
                    <a:moveTo>
                      <a:pt x="239423" y="203766"/>
                    </a:moveTo>
                    <a:cubicBezTo>
                      <a:pt x="171038" y="208506"/>
                      <a:pt x="116003" y="260642"/>
                      <a:pt x="106658" y="327591"/>
                    </a:cubicBezTo>
                    <a:lnTo>
                      <a:pt x="239423" y="327591"/>
                    </a:lnTo>
                    <a:close/>
                    <a:moveTo>
                      <a:pt x="600339" y="403"/>
                    </a:moveTo>
                    <a:cubicBezTo>
                      <a:pt x="602564" y="1144"/>
                      <a:pt x="603899" y="3366"/>
                      <a:pt x="603751" y="5587"/>
                    </a:cubicBezTo>
                    <a:cubicBezTo>
                      <a:pt x="600932" y="47208"/>
                      <a:pt x="590993" y="140225"/>
                      <a:pt x="557171" y="176809"/>
                    </a:cubicBezTo>
                    <a:cubicBezTo>
                      <a:pt x="515784" y="221540"/>
                      <a:pt x="459266" y="225095"/>
                      <a:pt x="418324" y="193102"/>
                    </a:cubicBezTo>
                    <a:cubicBezTo>
                      <a:pt x="439388" y="189103"/>
                      <a:pt x="491901" y="171921"/>
                      <a:pt x="527651" y="113712"/>
                    </a:cubicBezTo>
                    <a:cubicBezTo>
                      <a:pt x="528096" y="113119"/>
                      <a:pt x="527948" y="112231"/>
                      <a:pt x="527355" y="111638"/>
                    </a:cubicBezTo>
                    <a:cubicBezTo>
                      <a:pt x="526761" y="111194"/>
                      <a:pt x="525871" y="111194"/>
                      <a:pt x="525278" y="111638"/>
                    </a:cubicBezTo>
                    <a:cubicBezTo>
                      <a:pt x="425592" y="196953"/>
                      <a:pt x="381386" y="141854"/>
                      <a:pt x="339406" y="180216"/>
                    </a:cubicBezTo>
                    <a:cubicBezTo>
                      <a:pt x="386133" y="204507"/>
                      <a:pt x="421587" y="247164"/>
                      <a:pt x="436421" y="298708"/>
                    </a:cubicBezTo>
                    <a:cubicBezTo>
                      <a:pt x="506142" y="324036"/>
                      <a:pt x="551831" y="365360"/>
                      <a:pt x="551831" y="412165"/>
                    </a:cubicBezTo>
                    <a:cubicBezTo>
                      <a:pt x="551831" y="425496"/>
                      <a:pt x="548122" y="438382"/>
                      <a:pt x="541150" y="450527"/>
                    </a:cubicBezTo>
                    <a:cubicBezTo>
                      <a:pt x="536107" y="459414"/>
                      <a:pt x="526613" y="464894"/>
                      <a:pt x="516377" y="464894"/>
                    </a:cubicBezTo>
                    <a:lnTo>
                      <a:pt x="484336" y="464894"/>
                    </a:lnTo>
                    <a:cubicBezTo>
                      <a:pt x="480775" y="424162"/>
                      <a:pt x="446805" y="392021"/>
                      <a:pt x="405121" y="392021"/>
                    </a:cubicBezTo>
                    <a:cubicBezTo>
                      <a:pt x="363289" y="392021"/>
                      <a:pt x="329319" y="424162"/>
                      <a:pt x="325758" y="464894"/>
                    </a:cubicBezTo>
                    <a:lnTo>
                      <a:pt x="222364" y="464894"/>
                    </a:lnTo>
                    <a:cubicBezTo>
                      <a:pt x="218656" y="424162"/>
                      <a:pt x="184685" y="392021"/>
                      <a:pt x="143001" y="392021"/>
                    </a:cubicBezTo>
                    <a:cubicBezTo>
                      <a:pt x="101317" y="392021"/>
                      <a:pt x="67199" y="424162"/>
                      <a:pt x="63639" y="464894"/>
                    </a:cubicBezTo>
                    <a:lnTo>
                      <a:pt x="35454" y="464894"/>
                    </a:lnTo>
                    <a:cubicBezTo>
                      <a:pt x="25218" y="464894"/>
                      <a:pt x="15724" y="459414"/>
                      <a:pt x="10681" y="450527"/>
                    </a:cubicBezTo>
                    <a:cubicBezTo>
                      <a:pt x="3709" y="438382"/>
                      <a:pt x="0" y="425496"/>
                      <a:pt x="0" y="412165"/>
                    </a:cubicBezTo>
                    <a:cubicBezTo>
                      <a:pt x="0" y="380320"/>
                      <a:pt x="21213" y="351141"/>
                      <a:pt x="56518" y="327591"/>
                    </a:cubicBezTo>
                    <a:cubicBezTo>
                      <a:pt x="68831" y="232056"/>
                      <a:pt x="150418" y="157998"/>
                      <a:pt x="249511" y="157998"/>
                    </a:cubicBezTo>
                    <a:cubicBezTo>
                      <a:pt x="271910" y="157998"/>
                      <a:pt x="293272" y="161997"/>
                      <a:pt x="313298" y="168959"/>
                    </a:cubicBezTo>
                    <a:cubicBezTo>
                      <a:pt x="334956" y="150148"/>
                      <a:pt x="358097" y="141261"/>
                      <a:pt x="383018" y="139632"/>
                    </a:cubicBezTo>
                    <a:cubicBezTo>
                      <a:pt x="383612" y="139632"/>
                      <a:pt x="384057" y="139632"/>
                      <a:pt x="384502" y="139632"/>
                    </a:cubicBezTo>
                    <a:cubicBezTo>
                      <a:pt x="376936" y="93272"/>
                      <a:pt x="408830" y="40839"/>
                      <a:pt x="463419" y="43357"/>
                    </a:cubicBezTo>
                    <a:cubicBezTo>
                      <a:pt x="540705" y="52096"/>
                      <a:pt x="578088" y="22176"/>
                      <a:pt x="594257" y="2033"/>
                    </a:cubicBezTo>
                    <a:cubicBezTo>
                      <a:pt x="595740" y="107"/>
                      <a:pt x="598114" y="-485"/>
                      <a:pt x="600339" y="403"/>
                    </a:cubicBezTo>
                    <a:close/>
                  </a:path>
                </a:pathLst>
              </a:custGeom>
              <a:solidFill>
                <a:srgbClr val="FFFFFF"/>
              </a:solidFill>
            </p:spPr>
            <p:txBody>
              <a:bodyPr vert="horz" wrap="square" lIns="91440" tIns="45720" rIns="91440" bIns="45720" anchor="ctr">
                <a:normAutofit/>
              </a:bodyPr>
              <a:lstStyle/>
              <a:p>
                <a:pPr marL="0" algn="ctr"/>
                <a:endParaRPr/>
              </a:p>
            </p:txBody>
          </p:sp>
        </p:grpSp>
      </p:grpSp>
      <p:pic>
        <p:nvPicPr>
          <p:cNvPr id="28" name="Picture 27">
            <a:extLst>
              <a:ext uri="{FF2B5EF4-FFF2-40B4-BE49-F238E27FC236}">
                <a16:creationId xmlns:a16="http://schemas.microsoft.com/office/drawing/2014/main" id="{7B47F88C-2B1C-9071-5A6D-FD806452A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7808" y="19906"/>
            <a:ext cx="1803580" cy="1194872"/>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animEffect transition="in" filter="diamond(in)">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childTnLst>
                          </p:cTn>
                        </p:par>
                        <p:par>
                          <p:cTn id="8" fill="hold">
                            <p:stCondLst>
                              <p:cond delay="0"/>
                            </p:stCondLst>
                            <p:childTnLst>
                              <p:par>
                                <p:cTn id="9" presetID="14" presetClass="entr" presetSubtype="5" fill="hold" nodeType="afterEffect">
                                  <p:stCondLst>
                                    <p:cond delay="0"/>
                                  </p:stCondLst>
                                  <p:childTnLst>
                                    <p:animEffect transition="in" filter="randombar(vertical)">
                                      <p:cBhvr>
                                        <p:cTn id="10" dur="1000"/>
                                        <p:tgtEl>
                                          <p:spTgt spid="7"/>
                                        </p:tgtEl>
                                      </p:cBhvr>
                                    </p:animEffect>
                                    <p:set>
                                      <p:cBhvr>
                                        <p:cTn id="11" dur="1000" fill="hold">
                                          <p:stCondLst>
                                            <p:cond delay="0"/>
                                          </p:stCondLst>
                                        </p:cTn>
                                        <p:tgtEl>
                                          <p:spTgt spid="7"/>
                                        </p:tgtEl>
                                        <p:attrNameLst>
                                          <p:attrName>style.visibility</p:attrName>
                                        </p:attrNameLst>
                                      </p:cBhvr>
                                      <p:to>
                                        <p:strVal val="visible"/>
                                      </p:to>
                                    </p:set>
                                  </p:childTnLst>
                                </p:cTn>
                              </p:par>
                            </p:childTnLst>
                          </p:cTn>
                        </p:par>
                        <p:par>
                          <p:cTn id="12" fill="hold">
                            <p:stCondLst>
                              <p:cond delay="0"/>
                            </p:stCondLst>
                            <p:childTnLst>
                              <p:par>
                                <p:cTn id="13" presetID="2" presetClass="entr" presetSubtype="9" fill="hold" nodeType="afterEffect">
                                  <p:stCondLst>
                                    <p:cond delay="0"/>
                                  </p:stCondLst>
                                  <p:childTnLs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set>
                                      <p:cBhvr>
                                        <p:cTn id="16" dur="1000"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2" presetClass="entr" presetSubtype="4" fill="hold" nodeType="afterEffect">
                                  <p:stCondLst>
                                    <p:cond delay="0"/>
                                  </p:stCondLst>
                                  <p:childTnLst>
                                    <p:anim calcmode="lin" valueType="num">
                                      <p:cBhvr additive="base">
                                        <p:cTn id="19" dur="1000" fill="hold"/>
                                        <p:tgtEl>
                                          <p:spTgt spid="5"/>
                                        </p:tgtEl>
                                        <p:attrNameLst>
                                          <p:attrName>ppt_x</p:attrName>
                                        </p:attrNameLst>
                                      </p:cBhvr>
                                      <p:tavLst>
                                        <p:tav tm="0">
                                          <p:val>
                                            <p:strVal val="#ppt_x"/>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set>
                                      <p:cBhvr>
                                        <p:cTn id="21" dur="1000" fill="hold">
                                          <p:stCondLst>
                                            <p:cond delay="0"/>
                                          </p:stCondLst>
                                        </p:cTn>
                                        <p:tgtEl>
                                          <p:spTgt spid="5"/>
                                        </p:tgtEl>
                                        <p:attrNameLst>
                                          <p:attrName>style.visibility</p:attrName>
                                        </p:attrNameLst>
                                      </p:cBhvr>
                                      <p:to>
                                        <p:strVal val="visible"/>
                                      </p:to>
                                    </p:set>
                                  </p:childTnLst>
                                </p:cTn>
                              </p:par>
                            </p:childTnLst>
                          </p:cTn>
                        </p:par>
                        <p:par>
                          <p:cTn id="22" fill="hold">
                            <p:stCondLst>
                              <p:cond delay="0"/>
                            </p:stCondLst>
                            <p:childTnLst>
                              <p:par>
                                <p:cTn id="23" presetID="14" presetClass="entr" presetSubtype="5" fill="hold" nodeType="afterEffect">
                                  <p:stCondLst>
                                    <p:cond delay="0"/>
                                  </p:stCondLst>
                                  <p:childTnLst>
                                    <p:animEffect transition="in" filter="randombar(vertical)">
                                      <p:cBhvr>
                                        <p:cTn id="24" dur="1000"/>
                                        <p:tgtEl>
                                          <p:spTgt spid="12"/>
                                        </p:tgtEl>
                                      </p:cBhvr>
                                    </p:animEffect>
                                    <p:set>
                                      <p:cBhvr>
                                        <p:cTn id="25" dur="1000" fill="hold">
                                          <p:stCondLst>
                                            <p:cond delay="0"/>
                                          </p:stCondLst>
                                        </p:cTn>
                                        <p:tgtEl>
                                          <p:spTgt spid="12"/>
                                        </p:tgtEl>
                                        <p:attrNameLst>
                                          <p:attrName>style.visibility</p:attrName>
                                        </p:attrNameLst>
                                      </p:cBhvr>
                                      <p:to>
                                        <p:strVal val="visible"/>
                                      </p:to>
                                    </p:set>
                                  </p:childTnLst>
                                </p:cTn>
                              </p:par>
                            </p:childTnLst>
                          </p:cTn>
                        </p:par>
                        <p:par>
                          <p:cTn id="26" fill="hold">
                            <p:stCondLst>
                              <p:cond delay="0"/>
                            </p:stCondLst>
                            <p:childTnLst>
                              <p:par>
                                <p:cTn id="27" presetID="21" presetClass="entr" presetSubtype="8" fill="hold" nodeType="afterEffect">
                                  <p:stCondLst>
                                    <p:cond delay="0"/>
                                  </p:stCondLst>
                                  <p:childTnLst>
                                    <p:animEffect transition="in" filter="wheel(8)">
                                      <p:cBhvr>
                                        <p:cTn id="28" dur="1000"/>
                                        <p:tgtEl>
                                          <p:spTgt spid="13"/>
                                        </p:tgtEl>
                                      </p:cBhvr>
                                    </p:animEffect>
                                    <p:set>
                                      <p:cBhvr>
                                        <p:cTn id="29" dur="1000" fill="hold">
                                          <p:stCondLst>
                                            <p:cond delay="0"/>
                                          </p:stCondLst>
                                        </p:cTn>
                                        <p:tgtEl>
                                          <p:spTgt spid="13"/>
                                        </p:tgtEl>
                                        <p:attrNameLst>
                                          <p:attrName>style.visibility</p:attrName>
                                        </p:attrNameLst>
                                      </p:cBhvr>
                                      <p:to>
                                        <p:strVal val="visible"/>
                                      </p:to>
                                    </p:set>
                                  </p:childTnLst>
                                </p:cTn>
                              </p:par>
                            </p:childTnLst>
                          </p:cTn>
                        </p:par>
                        <p:par>
                          <p:cTn id="30" fill="hold">
                            <p:stCondLst>
                              <p:cond delay="0"/>
                            </p:stCondLst>
                            <p:childTnLst>
                              <p:par>
                                <p:cTn id="31" presetID="4" presetClass="entr" presetSubtype="32" fill="hold" nodeType="afterEffect">
                                  <p:stCondLst>
                                    <p:cond delay="0"/>
                                  </p:stCondLst>
                                  <p:childTnLst>
                                    <p:animEffect transition="in" filter="box(out)">
                                      <p:cBhvr>
                                        <p:cTn id="32" dur="1000"/>
                                        <p:tgtEl>
                                          <p:spTgt spid="10"/>
                                        </p:tgtEl>
                                      </p:cBhvr>
                                    </p:animEffect>
                                    <p:set>
                                      <p:cBhvr>
                                        <p:cTn id="33" dur="1000" fill="hold">
                                          <p:stCondLst>
                                            <p:cond delay="0"/>
                                          </p:stCondLst>
                                        </p:cTn>
                                        <p:tgtEl>
                                          <p:spTgt spid="10"/>
                                        </p:tgtEl>
                                        <p:attrNameLst>
                                          <p:attrName>style.visibility</p:attrName>
                                        </p:attrNameLst>
                                      </p:cBhvr>
                                      <p:to>
                                        <p:strVal val="visible"/>
                                      </p:to>
                                    </p:set>
                                  </p:childTnLst>
                                </p:cTn>
                              </p:par>
                            </p:childTnLst>
                          </p:cTn>
                        </p:par>
                        <p:par>
                          <p:cTn id="34" fill="hold">
                            <p:stCondLst>
                              <p:cond delay="0"/>
                            </p:stCondLst>
                            <p:childTnLst>
                              <p:par>
                                <p:cTn id="35" presetID="2" presetClass="entr" presetSubtype="2" fill="hold" nodeType="afterEffect">
                                  <p:stCondLst>
                                    <p:cond delay="0"/>
                                  </p:stCondLst>
                                  <p:childTnLst>
                                    <p:anim calcmode="lin" valueType="num">
                                      <p:cBhvr additive="base">
                                        <p:cTn id="36" dur="1000" fill="hold"/>
                                        <p:tgtEl>
                                          <p:spTgt spid="17"/>
                                        </p:tgtEl>
                                        <p:attrNameLst>
                                          <p:attrName>ppt_x</p:attrName>
                                        </p:attrNameLst>
                                      </p:cBhvr>
                                      <p:tavLst>
                                        <p:tav tm="0">
                                          <p:val>
                                            <p:strVal val="1+#ppt_w/2"/>
                                          </p:val>
                                        </p:tav>
                                        <p:tav tm="100000">
                                          <p:val>
                                            <p:strVal val="#ppt_x"/>
                                          </p:val>
                                        </p:tav>
                                      </p:tavLst>
                                    </p:anim>
                                    <p:anim calcmode="lin" valueType="num">
                                      <p:cBhvr additive="base">
                                        <p:cTn id="37" dur="1000" fill="hold"/>
                                        <p:tgtEl>
                                          <p:spTgt spid="17"/>
                                        </p:tgtEl>
                                        <p:attrNameLst>
                                          <p:attrName>ppt_y</p:attrName>
                                        </p:attrNameLst>
                                      </p:cBhvr>
                                      <p:tavLst>
                                        <p:tav tm="0">
                                          <p:val>
                                            <p:strVal val="#ppt_y"/>
                                          </p:val>
                                        </p:tav>
                                        <p:tav tm="100000">
                                          <p:val>
                                            <p:strVal val="#ppt_y"/>
                                          </p:val>
                                        </p:tav>
                                      </p:tavLst>
                                    </p:anim>
                                    <p:set>
                                      <p:cBhvr>
                                        <p:cTn id="38" dur="1000" fill="hold">
                                          <p:stCondLst>
                                            <p:cond delay="0"/>
                                          </p:stCondLst>
                                        </p:cTn>
                                        <p:tgtEl>
                                          <p:spTgt spid="17"/>
                                        </p:tgtEl>
                                        <p:attrNameLst>
                                          <p:attrName>style.visibility</p:attrName>
                                        </p:attrNameLst>
                                      </p:cBhvr>
                                      <p:to>
                                        <p:strVal val="visible"/>
                                      </p:to>
                                    </p:set>
                                  </p:childTnLst>
                                </p:cTn>
                              </p:par>
                            </p:childTnLst>
                          </p:cTn>
                        </p:par>
                        <p:par>
                          <p:cTn id="39" fill="hold">
                            <p:stCondLst>
                              <p:cond delay="0"/>
                            </p:stCondLst>
                            <p:childTnLst>
                              <p:par>
                                <p:cTn id="40" presetID="23" presetClass="entr" presetSubtype="288" fill="hold" nodeType="afterEffect">
                                  <p:stCondLst>
                                    <p:cond delay="0"/>
                                  </p:stCondLst>
                                  <p:childTnLst>
                                    <p:anim calcmode="lin" valueType="num">
                                      <p:cBhvr>
                                        <p:cTn id="41" dur="500" fill="hold"/>
                                        <p:tgtEl>
                                          <p:spTgt spid="18"/>
                                        </p:tgtEl>
                                        <p:attrNameLst>
                                          <p:attrName>ppt_w</p:attrName>
                                        </p:attrNameLst>
                                      </p:cBhvr>
                                      <p:tavLst>
                                        <p:tav tm="0">
                                          <p:val>
                                            <p:strVal val="4/3*#ppt_w"/>
                                          </p:val>
                                        </p:tav>
                                        <p:tav tm="100000">
                                          <p:val>
                                            <p:strVal val="#ppt_w"/>
                                          </p:val>
                                        </p:tav>
                                      </p:tavLst>
                                    </p:anim>
                                    <p:anim calcmode="lin" valueType="num">
                                      <p:cBhvr>
                                        <p:cTn id="42" dur="500" fill="hold"/>
                                        <p:tgtEl>
                                          <p:spTgt spid="18"/>
                                        </p:tgtEl>
                                        <p:attrNameLst>
                                          <p:attrName>ppt_h</p:attrName>
                                        </p:attrNameLst>
                                      </p:cBhvr>
                                      <p:tavLst>
                                        <p:tav tm="0">
                                          <p:val>
                                            <p:strVal val="4/3*#ppt_h"/>
                                          </p:val>
                                        </p:tav>
                                        <p:tav tm="100000">
                                          <p:val>
                                            <p:strVal val="#ppt_h"/>
                                          </p:val>
                                        </p:tav>
                                      </p:tavLst>
                                    </p:anim>
                                    <p:set>
                                      <p:cBhvr>
                                        <p:cTn id="43" dur="500"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8" presetClass="entr" presetSubtype="32" fill="hold" nodeType="afterEffect">
                                  <p:stCondLst>
                                    <p:cond delay="0"/>
                                  </p:stCondLst>
                                  <p:childTnLst>
                                    <p:animEffect transition="in" filter="diamond(out)">
                                      <p:cBhvr>
                                        <p:cTn id="46" dur="1000"/>
                                        <p:tgtEl>
                                          <p:spTgt spid="15"/>
                                        </p:tgtEl>
                                      </p:cBhvr>
                                    </p:animEffect>
                                    <p:set>
                                      <p:cBhvr>
                                        <p:cTn id="47" dur="1000"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Methodology</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04</a:t>
            </a:r>
            <a:endParaRPr lang="en-US" sz="1100"/>
          </a:p>
        </p:txBody>
      </p:sp>
      <p:pic>
        <p:nvPicPr>
          <p:cNvPr id="6" name="Picture 5">
            <a:extLst>
              <a:ext uri="{FF2B5EF4-FFF2-40B4-BE49-F238E27FC236}">
                <a16:creationId xmlns:a16="http://schemas.microsoft.com/office/drawing/2014/main" id="{9B96F7D5-E20D-E633-4EFC-C5957FFE0D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9250" y="564561"/>
            <a:ext cx="2057400" cy="13630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anim calcmode="lin" valueType="num">
                                      <p:cBhvr>
                                        <p:cTn id="6" dur="1000" fill="hold"/>
                                        <p:tgtEl>
                                          <p:spTgt spid="5"/>
                                        </p:tgtEl>
                                        <p:attrNameLst>
                                          <p:attrName>ppt_x</p:attrName>
                                        </p:attrNameLst>
                                      </p:cBhvr>
                                      <p:tavLst>
                                        <p:tav tm="0">
                                          <p:val>
                                            <p:strVal val="#ppt_x"/>
                                          </p:val>
                                        </p:tav>
                                        <p:tav tm="100000">
                                          <p:val>
                                            <p:strVal val="#ppt_x"/>
                                          </p:val>
                                        </p:tav>
                                      </p:tavLst>
                                    </p:anim>
                                    <p:anim calcmode="lin" valueType="num">
                                      <p:cBhvr>
                                        <p:cTn id="7" dur="900" decel="100000" fill="hold"/>
                                        <p:tgtEl>
                                          <p:spTgt spid="5"/>
                                        </p:tgtEl>
                                        <p:attrNameLst>
                                          <p:attrName>ppt_y</p:attrName>
                                        </p:attrNameLst>
                                      </p:cBhvr>
                                      <p:tavLst>
                                        <p:tav tm="0">
                                          <p:val>
                                            <p:strVal val="#ppt_y+1"/>
                                          </p:val>
                                        </p:tav>
                                        <p:tav tm="100000">
                                          <p:val>
                                            <p:strVal val="#ppt_y-.03"/>
                                          </p:val>
                                        </p:tav>
                                      </p:tavLst>
                                    </p:anim>
                                    <p:anim calcmode="lin" valueType="num">
                                      <p:cBhvr>
                                        <p:cTn id="8" dur="100" accel="100000" fill="hold">
                                          <p:stCondLst>
                                            <p:cond delay="900"/>
                                          </p:stCondLst>
                                        </p:cTn>
                                        <p:tgtEl>
                                          <p:spTgt spid="5"/>
                                        </p:tgtEl>
                                        <p:attrNameLst>
                                          <p:attrName>ppt_y</p:attrName>
                                        </p:attrNameLst>
                                      </p:cBhvr>
                                      <p:tavLst>
                                        <p:tav tm="0">
                                          <p:val>
                                            <p:strVal val="#ppt_y-.03"/>
                                          </p:val>
                                        </p:tav>
                                        <p:tav tm="100000">
                                          <p:val>
                                            <p:strVal val="#ppt_y"/>
                                          </p:val>
                                        </p:tav>
                                      </p:tavLst>
                                    </p:anim>
                                    <p:animEffect transition="in" filter="fade">
                                      <p:cBhvr>
                                        <p:cTn id="9" dur="1000"/>
                                        <p:tgtEl>
                                          <p:spTgt spid="5"/>
                                        </p:tgtEl>
                                      </p:cBhvr>
                                    </p:animEffec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0"/>
                                  </p:stCondLst>
                                  <p:childTnLst>
                                    <p:anim calcmode="lin" valueType="num">
                                      <p:cBhvr additive="base">
                                        <p:cTn id="13" dur="1000" fill="hold"/>
                                        <p:tgtEl>
                                          <p:spTgt spid="2"/>
                                        </p:tgtEl>
                                        <p:attrNameLst>
                                          <p:attrName>ppt_x</p:attrName>
                                        </p:attrNameLst>
                                      </p:cBhvr>
                                      <p:tavLst>
                                        <p:tav tm="0">
                                          <p:val>
                                            <p:strVal val="#ppt_x"/>
                                          </p:val>
                                        </p:tav>
                                        <p:tav tm="100000">
                                          <p:val>
                                            <p:strVal val="#ppt_x"/>
                                          </p:val>
                                        </p:tav>
                                      </p:tavLst>
                                    </p:anim>
                                    <p:anim calcmode="lin" valueType="num">
                                      <p:cBhvr additive="base">
                                        <p:cTn id="14" dur="1000" fill="hold"/>
                                        <p:tgtEl>
                                          <p:spTgt spid="2"/>
                                        </p:tgtEl>
                                        <p:attrNameLst>
                                          <p:attrName>ppt_y</p:attrName>
                                        </p:attrNameLst>
                                      </p:cBhvr>
                                      <p:tavLst>
                                        <p:tav tm="0">
                                          <p:val>
                                            <p:strVal val="1+#ppt_h/2"/>
                                          </p:val>
                                        </p:tav>
                                        <p:tav tm="100000">
                                          <p:val>
                                            <p:strVal val="#ppt_y"/>
                                          </p:val>
                                        </p:tav>
                                      </p:tavLst>
                                    </p:anim>
                                    <p:set>
                                      <p:cBhvr>
                                        <p:cTn id="15"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Data Collection Processes</a:t>
            </a:r>
          </a:p>
        </p:txBody>
      </p:sp>
      <p:cxnSp>
        <p:nvCxnSpPr>
          <p:cNvPr id="3" name="Connector 3"/>
          <p:cNvCxnSpPr/>
          <p:nvPr/>
        </p:nvCxnSpPr>
        <p:spPr>
          <a:xfrm flipV="1">
            <a:off x="660400" y="3860928"/>
            <a:ext cx="13506" cy="2421980"/>
          </a:xfrm>
          <a:prstGeom prst="straightConnector1">
            <a:avLst/>
          </a:prstGeom>
          <a:ln w="15875" cap="flat" cmpd="sng">
            <a:solidFill>
              <a:schemeClr val="accent1"/>
            </a:solidFill>
            <a:prstDash val="dash"/>
            <a:tailEnd type="oval"/>
          </a:ln>
        </p:spPr>
      </p:cxnSp>
      <p:sp>
        <p:nvSpPr>
          <p:cNvPr id="4" name="AutoShape 4"/>
          <p:cNvSpPr/>
          <p:nvPr/>
        </p:nvSpPr>
        <p:spPr>
          <a:xfrm>
            <a:off x="830516" y="3538301"/>
            <a:ext cx="3853620" cy="513751"/>
          </a:xfrm>
          <a:prstGeom prst="roundRect">
            <a:avLst>
              <a:gd name="adj" fmla="val 50000"/>
            </a:avLst>
          </a:prstGeom>
          <a:solidFill>
            <a:schemeClr val="accent1"/>
          </a:solidFill>
          <a:ln cap="flat" cmpd="sng">
            <a:prstDash val="solid"/>
          </a:ln>
        </p:spPr>
        <p:txBody>
          <a:bodyPr vert="horz" lIns="91440" tIns="45720" rIns="91440" bIns="45720" anchor="ctr">
            <a:normAutofit fontScale="92500"/>
          </a:bodyPr>
          <a:lstStyle/>
          <a:p>
            <a:pPr marL="0" algn="ctr"/>
            <a:r>
              <a:rPr lang="zh-CN" altLang="en-US" sz="1600" b="1" i="0" u="none" baseline="0">
                <a:solidFill>
                  <a:schemeClr val="lt1"/>
                </a:solidFill>
                <a:latin typeface="Arial"/>
                <a:ea typeface="Arial"/>
              </a:rPr>
              <a:t>Sources of student performance data</a:t>
            </a:r>
          </a:p>
        </p:txBody>
      </p:sp>
      <p:sp>
        <p:nvSpPr>
          <p:cNvPr id="5" name="AutoShape 5"/>
          <p:cNvSpPr/>
          <p:nvPr/>
        </p:nvSpPr>
        <p:spPr>
          <a:xfrm>
            <a:off x="830516" y="4216598"/>
            <a:ext cx="3785027" cy="844547"/>
          </a:xfrm>
          <a:prstGeom prst="rect">
            <a:avLst/>
          </a:prstGeom>
          <a:noFill/>
          <a:ln cap="flat" cmpd="sng">
            <a:prstDash val="solid"/>
          </a:ln>
        </p:spPr>
        <p:txBody>
          <a:bodyPr vert="horz" wrap="square" lIns="0" tIns="90000" rIns="0" bIns="0" anchor="t">
            <a:spAutoFit/>
          </a:bodyPr>
          <a:lstStyle/>
          <a:p>
            <a:pPr marL="0" algn="l">
              <a:lnSpc>
                <a:spcPct val="120000"/>
              </a:lnSpc>
            </a:pPr>
            <a:r>
              <a:rPr lang="en-US" sz="1400" b="0" i="0" u="none" baseline="0">
                <a:solidFill>
                  <a:srgbClr val="000000"/>
                </a:solidFill>
                <a:latin typeface="+mn-ea"/>
                <a:ea typeface="+mn-ea"/>
              </a:rPr>
              <a:t>Data was collected from a variety of educational platforms, ensuring a rich dataset that reflects a wide range of student experiences and outcomes.</a:t>
            </a:r>
          </a:p>
          <a:p>
            <a:pPr marL="0" algn="l">
              <a:lnSpc>
                <a:spcPct val="120000"/>
              </a:lnSpc>
            </a:pPr>
            <a:endParaRPr lang="en-US" sz="1400" b="0" i="0" u="none" baseline="0">
              <a:solidFill>
                <a:srgbClr val="000000"/>
              </a:solidFill>
              <a:latin typeface="+mn-ea"/>
              <a:ea typeface="+mn-ea"/>
            </a:endParaRPr>
          </a:p>
        </p:txBody>
      </p:sp>
      <p:cxnSp>
        <p:nvCxnSpPr>
          <p:cNvPr id="6" name="Connector 6"/>
          <p:cNvCxnSpPr/>
          <p:nvPr/>
        </p:nvCxnSpPr>
        <p:spPr>
          <a:xfrm flipV="1">
            <a:off x="5078145" y="2306484"/>
            <a:ext cx="0" cy="3490017"/>
          </a:xfrm>
          <a:prstGeom prst="straightConnector1">
            <a:avLst/>
          </a:prstGeom>
          <a:ln w="15875" cap="flat" cmpd="sng">
            <a:solidFill>
              <a:srgbClr val="000000">
                <a:alpha val="50000"/>
                <a:lumMod val="50000"/>
                <a:lumOff val="50000"/>
              </a:srgbClr>
            </a:solidFill>
            <a:prstDash val="dash"/>
            <a:tailEnd type="oval"/>
          </a:ln>
        </p:spPr>
      </p:cxnSp>
      <p:sp>
        <p:nvSpPr>
          <p:cNvPr id="7" name="AutoShape 7"/>
          <p:cNvSpPr/>
          <p:nvPr/>
        </p:nvSpPr>
        <p:spPr>
          <a:xfrm>
            <a:off x="5300408" y="2002361"/>
            <a:ext cx="3853620" cy="513751"/>
          </a:xfrm>
          <a:prstGeom prst="roundRect">
            <a:avLst>
              <a:gd name="adj" fmla="val 50000"/>
            </a:avLst>
          </a:prstGeom>
          <a:solidFill>
            <a:schemeClr val="accent2"/>
          </a:solidFill>
          <a:ln cap="flat" cmpd="sng">
            <a:prstDash val="solid"/>
          </a:ln>
        </p:spPr>
        <p:txBody>
          <a:bodyPr vert="horz" lIns="91440" tIns="45720" rIns="91440" bIns="45720" anchor="ctr">
            <a:normAutofit/>
          </a:bodyPr>
          <a:lstStyle/>
          <a:p>
            <a:pPr marL="0" algn="ctr"/>
            <a:r>
              <a:rPr lang="zh-CN" altLang="en-US" sz="1600" b="1" i="0" u="none" baseline="0">
                <a:solidFill>
                  <a:srgbClr val="FFFFFF"/>
                </a:solidFill>
                <a:latin typeface="Arial"/>
                <a:ea typeface="Arial"/>
              </a:rPr>
              <a:t>Importance of data quality</a:t>
            </a:r>
          </a:p>
        </p:txBody>
      </p:sp>
      <p:sp>
        <p:nvSpPr>
          <p:cNvPr id="8" name="AutoShape 8"/>
          <p:cNvSpPr/>
          <p:nvPr/>
        </p:nvSpPr>
        <p:spPr>
          <a:xfrm>
            <a:off x="5300409" y="2669999"/>
            <a:ext cx="3853620" cy="844547"/>
          </a:xfrm>
          <a:prstGeom prst="rect">
            <a:avLst/>
          </a:prstGeom>
          <a:noFill/>
          <a:ln cap="flat" cmpd="sng">
            <a:prstDash val="solid"/>
          </a:ln>
        </p:spPr>
        <p:txBody>
          <a:bodyPr vert="horz" wrap="square" lIns="0" tIns="90000" rIns="0" bIns="0" anchor="t">
            <a:spAutoFit/>
          </a:bodyPr>
          <a:lstStyle/>
          <a:p>
            <a:pPr marL="0" algn="l">
              <a:lnSpc>
                <a:spcPct val="120000"/>
              </a:lnSpc>
            </a:pPr>
            <a:r>
              <a:rPr lang="en-US" sz="1400" b="0" i="0" u="none" baseline="0" dirty="0">
                <a:solidFill>
                  <a:srgbClr val="000000"/>
                </a:solidFill>
                <a:latin typeface="+mn-ea"/>
                <a:ea typeface="+mn-ea"/>
              </a:rPr>
              <a:t>The quality of the data collected is paramount, as accurate predictions and recommendations are contingent on the reliability of the historical student performance information gathered.</a:t>
            </a:r>
          </a:p>
          <a:p>
            <a:pPr marL="0" algn="l">
              <a:lnSpc>
                <a:spcPct val="120000"/>
              </a:lnSpc>
            </a:pPr>
            <a:endParaRPr lang="en-US" sz="1400" b="0" i="0" u="none" baseline="0" dirty="0">
              <a:solidFill>
                <a:srgbClr val="000000"/>
              </a:solidFill>
              <a:latin typeface="+mn-ea"/>
              <a:ea typeface="+mn-ea"/>
            </a:endParaRPr>
          </a:p>
        </p:txBody>
      </p:sp>
      <p:sp>
        <p:nvSpPr>
          <p:cNvPr id="9" name="Freeform 9"/>
          <p:cNvSpPr/>
          <p:nvPr/>
        </p:nvSpPr>
        <p:spPr>
          <a:xfrm>
            <a:off x="0" y="1151688"/>
            <a:ext cx="12192000" cy="5706312"/>
          </a:xfrm>
          <a:custGeom>
            <a:avLst/>
            <a:gdLst/>
            <a:ahLst/>
            <a:cxnLst/>
            <a:rect l="l" t="t" r="r" b="b"/>
            <a:pathLst>
              <a:path w="12192000" h="5706312">
                <a:moveTo>
                  <a:pt x="12192000" y="0"/>
                </a:moveTo>
                <a:lnTo>
                  <a:pt x="12192000" y="5706312"/>
                </a:lnTo>
                <a:lnTo>
                  <a:pt x="0" y="5706312"/>
                </a:lnTo>
                <a:lnTo>
                  <a:pt x="0" y="5072958"/>
                </a:lnTo>
                <a:lnTo>
                  <a:pt x="42836" y="5074866"/>
                </a:lnTo>
                <a:cubicBezTo>
                  <a:pt x="247381" y="5080939"/>
                  <a:pt x="453278" y="5084012"/>
                  <a:pt x="660400" y="5084012"/>
                </a:cubicBezTo>
                <a:cubicBezTo>
                  <a:pt x="6045574" y="5084012"/>
                  <a:pt x="10602300" y="3006374"/>
                  <a:pt x="12121750" y="144906"/>
                </a:cubicBezTo>
                <a:close/>
              </a:path>
            </a:pathLst>
          </a:custGeom>
          <a:blipFill>
            <a:blip r:embed="rId2"/>
            <a:srcRect/>
            <a:tile tx="0" ty="0" sx="100000" sy="100000" algn="r"/>
          </a:blipFill>
          <a:ln cap="flat" cmpd="sng">
            <a:prstDash val="solid"/>
          </a:ln>
        </p:spPr>
        <p:txBody>
          <a:bodyPr rot="0" vert="horz" wrap="square" lIns="91440" tIns="45720" rIns="91440" bIns="45720" anchor="t">
            <a:prstTxWarp prst="textNoShape">
              <a:avLst/>
            </a:prstTxWarp>
            <a:noAutofit/>
          </a:bodyPr>
          <a:lstStyle/>
          <a:p>
            <a:pPr marL="0" algn="ctr"/>
            <a:endParaRPr/>
          </a:p>
        </p:txBody>
      </p:sp>
      <p:pic>
        <p:nvPicPr>
          <p:cNvPr id="10" name="Picture 9">
            <a:extLst>
              <a:ext uri="{FF2B5EF4-FFF2-40B4-BE49-F238E27FC236}">
                <a16:creationId xmlns:a16="http://schemas.microsoft.com/office/drawing/2014/main" id="{F4A4E9EA-BEBA-9633-D40B-9EA4681A08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55924" y="83557"/>
            <a:ext cx="2083676" cy="1380436"/>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fill="hold" nodeType="afterEffect">
                                  <p:stCondLst>
                                    <p:cond delay="0"/>
                                  </p:stCondLst>
                                  <p:childTnLst>
                                    <p:anim calcmode="lin" valueType="num">
                                      <p:cBhvr>
                                        <p:cTn id="6" dur="1000" fill="hold"/>
                                        <p:tgtEl>
                                          <p:spTgt spid="2"/>
                                        </p:tgtEl>
                                        <p:attrNameLst>
                                          <p:attrName>ppt_w</p:attrName>
                                        </p:attrNameLst>
                                      </p:cBhvr>
                                      <p:tavLst>
                                        <p:tav tm="0">
                                          <p:val>
                                            <p:fltVal val="0"/>
                                          </p:val>
                                        </p:tav>
                                        <p:tav tm="100000">
                                          <p:val>
                                            <p:strVal val="#ppt_w"/>
                                          </p:val>
                                        </p:tav>
                                      </p:tavLst>
                                    </p:anim>
                                    <p:anim calcmode="lin" valueType="num">
                                      <p:cBhvr>
                                        <p:cTn id="7" dur="1000" fill="hold"/>
                                        <p:tgtEl>
                                          <p:spTgt spid="2"/>
                                        </p:tgtEl>
                                        <p:attrNameLst>
                                          <p:attrName>ppt_h</p:attrName>
                                        </p:attrNameLst>
                                      </p:cBhvr>
                                      <p:tavLst>
                                        <p:tav tm="0">
                                          <p:val>
                                            <p:fltVal val="0"/>
                                          </p:val>
                                        </p:tav>
                                        <p:tav tm="100000">
                                          <p:val>
                                            <p:strVal val="#ppt_h"/>
                                          </p:val>
                                        </p:tav>
                                      </p:tavLst>
                                    </p:anim>
                                    <p:anim calcmode="lin" valueType="num">
                                      <p:cBhvr>
                                        <p:cTn id="8" dur="1000" fill="hold"/>
                                        <p:tgtEl>
                                          <p:spTgt spid="2"/>
                                        </p:tgtEl>
                                        <p:attrNameLst>
                                          <p:attrName>style.rotation</p:attrName>
                                        </p:attrNameLst>
                                      </p:cBhvr>
                                      <p:tavLst>
                                        <p:tav tm="0">
                                          <p:val>
                                            <p:fltVal val="360"/>
                                          </p:val>
                                        </p:tav>
                                        <p:tav tm="100000">
                                          <p:val>
                                            <p:fltVal val="0"/>
                                          </p:val>
                                        </p:tav>
                                      </p:tavLst>
                                    </p:anim>
                                    <p:animEffect transition="in" filter="fade">
                                      <p:cBhvr>
                                        <p:cTn id="9" dur="1000"/>
                                        <p:tgtEl>
                                          <p:spTgt spid="2"/>
                                        </p:tgtEl>
                                      </p:cBhvr>
                                    </p:animEffect>
                                    <p:set>
                                      <p:cBhvr>
                                        <p:cTn id="10" dur="1000"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1" presetClass="entr" presetSubtype="0" fill="hold" grpId="0" nodeType="afterEffect">
                                  <p:stCondLst>
                                    <p:cond delay="0"/>
                                  </p:stCondLst>
                                  <p:iterate type="lt">
                                    <p:tmPct val="10000"/>
                                  </p:iterate>
                                  <p:childTnLs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set>
                                      <p:cBhvr>
                                        <p:cTn id="18" dur="1000"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2" presetClass="entr" presetSubtype="6" fill="hold" nodeType="afterEffect">
                                  <p:stCondLst>
                                    <p:cond delay="0"/>
                                  </p:stCondLst>
                                  <p:childTnLst>
                                    <p:anim calcmode="lin" valueType="num">
                                      <p:cBhvr additive="base">
                                        <p:cTn id="21" dur="1000" fill="hold"/>
                                        <p:tgtEl>
                                          <p:spTgt spid="5"/>
                                        </p:tgtEl>
                                        <p:attrNameLst>
                                          <p:attrName>ppt_x</p:attrName>
                                        </p:attrNameLst>
                                      </p:cBhvr>
                                      <p:tavLst>
                                        <p:tav tm="0">
                                          <p:val>
                                            <p:strVal val="1+#ppt_w/2"/>
                                          </p:val>
                                        </p:tav>
                                        <p:tav tm="100000">
                                          <p:val>
                                            <p:strVal val="#ppt_x"/>
                                          </p:val>
                                        </p:tav>
                                      </p:tavLst>
                                    </p:anim>
                                    <p:anim calcmode="lin" valueType="num">
                                      <p:cBhvr additive="base">
                                        <p:cTn id="22" dur="1000" fill="hold"/>
                                        <p:tgtEl>
                                          <p:spTgt spid="5"/>
                                        </p:tgtEl>
                                        <p:attrNameLst>
                                          <p:attrName>ppt_y</p:attrName>
                                        </p:attrNameLst>
                                      </p:cBhvr>
                                      <p:tavLst>
                                        <p:tav tm="0">
                                          <p:val>
                                            <p:strVal val="1+#ppt_h/2"/>
                                          </p:val>
                                        </p:tav>
                                        <p:tav tm="100000">
                                          <p:val>
                                            <p:strVal val="#ppt_y"/>
                                          </p:val>
                                        </p:tav>
                                      </p:tavLst>
                                    </p:anim>
                                    <p:set>
                                      <p:cBhvr>
                                        <p:cTn id="23" dur="1000" fill="hold">
                                          <p:stCondLst>
                                            <p:cond delay="0"/>
                                          </p:stCondLst>
                                        </p:cTn>
                                        <p:tgtEl>
                                          <p:spTgt spid="5"/>
                                        </p:tgtEl>
                                        <p:attrNameLst>
                                          <p:attrName>style.visibility</p:attrName>
                                        </p:attrNameLst>
                                      </p:cBhvr>
                                      <p:to>
                                        <p:strVal val="visible"/>
                                      </p:to>
                                    </p:set>
                                  </p:childTnLst>
                                </p:cTn>
                              </p:par>
                            </p:childTnLst>
                          </p:cTn>
                        </p:par>
                        <p:par>
                          <p:cTn id="24" fill="hold">
                            <p:stCondLst>
                              <p:cond delay="0"/>
                            </p:stCondLst>
                            <p:childTnLst>
                              <p:par>
                                <p:cTn id="25" presetID="7" presetClass="entr" presetSubtype="1" fill="hold" nodeType="afterEffect">
                                  <p:stCondLst>
                                    <p:cond delay="0"/>
                                  </p:stCondLst>
                                  <p:childTnLst>
                                    <p:anim calcmode="lin" valueType="num">
                                      <p:cBhvr additive="base">
                                        <p:cTn id="26" dur="2000" fill="hold"/>
                                        <p:tgtEl>
                                          <p:spTgt spid="7"/>
                                        </p:tgtEl>
                                        <p:attrNameLst>
                                          <p:attrName>ppt_x</p:attrName>
                                        </p:attrNameLst>
                                      </p:cBhvr>
                                      <p:tavLst>
                                        <p:tav tm="0">
                                          <p:val>
                                            <p:strVal val="#ppt_x"/>
                                          </p:val>
                                        </p:tav>
                                        <p:tav tm="100000">
                                          <p:val>
                                            <p:strVal val="#ppt_x"/>
                                          </p:val>
                                        </p:tav>
                                      </p:tavLst>
                                    </p:anim>
                                    <p:anim calcmode="lin" valueType="num">
                                      <p:cBhvr additive="base">
                                        <p:cTn id="27" dur="2000" fill="hold"/>
                                        <p:tgtEl>
                                          <p:spTgt spid="7"/>
                                        </p:tgtEl>
                                        <p:attrNameLst>
                                          <p:attrName>ppt_y</p:attrName>
                                        </p:attrNameLst>
                                      </p:cBhvr>
                                      <p:tavLst>
                                        <p:tav tm="0">
                                          <p:val>
                                            <p:strVal val="0-#ppt_h/2"/>
                                          </p:val>
                                        </p:tav>
                                        <p:tav tm="100000">
                                          <p:val>
                                            <p:strVal val="#ppt_y"/>
                                          </p:val>
                                        </p:tav>
                                      </p:tavLst>
                                    </p:anim>
                                    <p:set>
                                      <p:cBhvr>
                                        <p:cTn id="28" dur="2000" fill="hold">
                                          <p:stCondLst>
                                            <p:cond delay="0"/>
                                          </p:stCondLst>
                                        </p:cTn>
                                        <p:tgtEl>
                                          <p:spTgt spid="7"/>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nodeType="afterEffect">
                                  <p:stCondLst>
                                    <p:cond delay="0"/>
                                  </p:stCondLst>
                                  <p:childTnLs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set>
                                      <p:cBhvr>
                                        <p:cTn id="33" dur="1000"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22" presetClass="entr" presetSubtype="4" fill="hold" nodeType="afterEffect">
                                  <p:stCondLst>
                                    <p:cond delay="0"/>
                                  </p:stCondLst>
                                  <p:childTnLst>
                                    <p:animEffect transition="in" filter="wipe(down)">
                                      <p:cBhvr>
                                        <p:cTn id="36" dur="500"/>
                                        <p:tgtEl>
                                          <p:spTgt spid="9"/>
                                        </p:tgtEl>
                                      </p:cBhvr>
                                    </p:animEffect>
                                    <p:set>
                                      <p:cBhvr>
                                        <p:cTn id="37" dur="500"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Implementation and Testing</a:t>
            </a:r>
          </a:p>
        </p:txBody>
      </p:sp>
      <p:sp>
        <p:nvSpPr>
          <p:cNvPr id="3" name="AutoShape 3"/>
          <p:cNvSpPr/>
          <p:nvPr/>
        </p:nvSpPr>
        <p:spPr>
          <a:xfrm>
            <a:off x="669925" y="1028700"/>
            <a:ext cx="10858500" cy="1595007"/>
          </a:xfrm>
          <a:prstGeom prst="roundRect">
            <a:avLst>
              <a:gd name="adj" fmla="val 7840"/>
            </a:avLst>
          </a:prstGeom>
          <a:blipFill>
            <a:blip r:embed="rId2"/>
            <a:stretch>
              <a:fillRect t="-464254" b="-456917"/>
            </a:stretch>
          </a:blipFill>
          <a:ln cap="flat" cmpd="sng">
            <a:prstDash val="solid"/>
          </a:ln>
        </p:spPr>
        <p:txBody>
          <a:bodyPr vert="horz" lIns="91440" tIns="45720" rIns="91440" bIns="45720" anchor="ctr">
            <a:normAutofit/>
          </a:bodyPr>
          <a:lstStyle/>
          <a:p>
            <a:pPr marL="0" algn="ctr"/>
            <a:endParaRPr/>
          </a:p>
        </p:txBody>
      </p:sp>
      <p:sp>
        <p:nvSpPr>
          <p:cNvPr id="4" name="AutoShape 4"/>
          <p:cNvSpPr/>
          <p:nvPr/>
        </p:nvSpPr>
        <p:spPr>
          <a:xfrm>
            <a:off x="4831848" y="2312480"/>
            <a:ext cx="2534653" cy="3927983"/>
          </a:xfrm>
          <a:prstGeom prst="rect">
            <a:avLst/>
          </a:prstGeom>
          <a:solidFill>
            <a:srgbClr val="768394"/>
          </a:solidFill>
          <a:ln w="12700" cap="flat" cmpd="sng">
            <a:solidFill>
              <a:srgbClr val="FFFFFF"/>
            </a:solidFill>
            <a:prstDash val="solid"/>
          </a:ln>
        </p:spPr>
        <p:txBody>
          <a:bodyPr vert="horz" lIns="167040" tIns="45720" rIns="170640" bIns="45720" anchor="ctr">
            <a:normAutofit/>
          </a:bodyPr>
          <a:lstStyle/>
          <a:p>
            <a:pPr marL="0" algn="ctr">
              <a:lnSpc>
                <a:spcPct val="130000"/>
              </a:lnSpc>
            </a:pPr>
            <a:endParaRPr/>
          </a:p>
          <a:p>
            <a:pPr marL="0" algn="ctr">
              <a:lnSpc>
                <a:spcPct val="130000"/>
              </a:lnSpc>
            </a:pPr>
            <a:endParaRPr/>
          </a:p>
          <a:p>
            <a:pPr marL="0" algn="ctr">
              <a:lnSpc>
                <a:spcPct val="130000"/>
              </a:lnSpc>
            </a:pPr>
            <a:endParaRPr/>
          </a:p>
          <a:p>
            <a:pPr marL="0" algn="ctr">
              <a:lnSpc>
                <a:spcPct val="130000"/>
              </a:lnSpc>
            </a:pPr>
            <a:endParaRPr/>
          </a:p>
        </p:txBody>
      </p:sp>
      <p:sp>
        <p:nvSpPr>
          <p:cNvPr id="5" name="TextBox 5"/>
          <p:cNvSpPr txBox="1"/>
          <p:nvPr/>
        </p:nvSpPr>
        <p:spPr>
          <a:xfrm>
            <a:off x="5663798" y="2388681"/>
            <a:ext cx="870752" cy="830997"/>
          </a:xfrm>
          <a:prstGeom prst="rect">
            <a:avLst/>
          </a:prstGeom>
          <a:noFill/>
        </p:spPr>
        <p:txBody>
          <a:bodyPr vert="horz" wrap="none" lIns="91440" tIns="45720" rIns="91440" bIns="45720" rtlCol="0" anchor="ctr">
            <a:spAutoFit/>
          </a:bodyPr>
          <a:lstStyle/>
          <a:p>
            <a:pPr marL="0" algn="ctr">
              <a:defRPr/>
            </a:pPr>
            <a:r>
              <a:rPr lang="en-US" sz="4800" b="1" i="0" u="none" baseline="0">
                <a:solidFill>
                  <a:srgbClr val="FFFFFF"/>
                </a:solidFill>
                <a:latin typeface="Arial"/>
                <a:ea typeface="Arial"/>
              </a:rPr>
              <a:t>02</a:t>
            </a:r>
            <a:endParaRPr lang="en-US" sz="1100"/>
          </a:p>
        </p:txBody>
      </p:sp>
      <p:sp>
        <p:nvSpPr>
          <p:cNvPr id="6" name="AutoShape 6"/>
          <p:cNvSpPr/>
          <p:nvPr/>
        </p:nvSpPr>
        <p:spPr>
          <a:xfrm>
            <a:off x="4848559" y="3219678"/>
            <a:ext cx="2517942" cy="338554"/>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a:solidFill>
                  <a:srgbClr val="FFFFFF"/>
                </a:solidFill>
                <a:latin typeface="微软雅黑"/>
                <a:ea typeface="微软雅黑"/>
              </a:rPr>
              <a:t>Backend and frontend technologies</a:t>
            </a:r>
          </a:p>
        </p:txBody>
      </p:sp>
      <p:sp>
        <p:nvSpPr>
          <p:cNvPr id="7" name="AutoShape 7"/>
          <p:cNvSpPr/>
          <p:nvPr/>
        </p:nvSpPr>
        <p:spPr>
          <a:xfrm>
            <a:off x="8051435" y="2608456"/>
            <a:ext cx="2534653" cy="3522691"/>
          </a:xfrm>
          <a:prstGeom prst="rect">
            <a:avLst/>
          </a:prstGeom>
          <a:solidFill>
            <a:schemeClr val="accent1">
              <a:alpha val="15000"/>
            </a:schemeClr>
          </a:solidFill>
          <a:ln cap="flat" cmpd="sng">
            <a:prstDash val="solid"/>
          </a:ln>
        </p:spPr>
        <p:txBody>
          <a:bodyPr vert="horz" lIns="91440" tIns="45720" rIns="91440" bIns="45720" anchor="ctr">
            <a:normAutofit/>
          </a:bodyPr>
          <a:lstStyle/>
          <a:p>
            <a:pPr marL="0" algn="ctr">
              <a:lnSpc>
                <a:spcPct val="130000"/>
              </a:lnSpc>
            </a:pPr>
            <a:endParaRPr/>
          </a:p>
          <a:p>
            <a:pPr marL="0" algn="ctr">
              <a:lnSpc>
                <a:spcPct val="130000"/>
              </a:lnSpc>
            </a:pPr>
            <a:endParaRPr/>
          </a:p>
          <a:p>
            <a:pPr marL="0" algn="ctr">
              <a:lnSpc>
                <a:spcPct val="130000"/>
              </a:lnSpc>
            </a:pPr>
            <a:endParaRPr/>
          </a:p>
          <a:p>
            <a:pPr marL="0" algn="ctr">
              <a:lnSpc>
                <a:spcPct val="130000"/>
              </a:lnSpc>
            </a:pPr>
            <a:endParaRPr/>
          </a:p>
        </p:txBody>
      </p:sp>
      <p:sp>
        <p:nvSpPr>
          <p:cNvPr id="8" name="TextBox 8"/>
          <p:cNvSpPr txBox="1"/>
          <p:nvPr/>
        </p:nvSpPr>
        <p:spPr>
          <a:xfrm>
            <a:off x="8833116" y="2623707"/>
            <a:ext cx="870752" cy="830997"/>
          </a:xfrm>
          <a:prstGeom prst="rect">
            <a:avLst/>
          </a:prstGeom>
          <a:noFill/>
        </p:spPr>
        <p:txBody>
          <a:bodyPr vert="horz" wrap="none" lIns="91440" tIns="45720" rIns="91440" bIns="45720" rtlCol="0" anchor="ctr">
            <a:spAutoFit/>
          </a:bodyPr>
          <a:lstStyle/>
          <a:p>
            <a:pPr marL="0" algn="ctr">
              <a:defRPr/>
            </a:pPr>
            <a:r>
              <a:rPr lang="en-US" sz="4800" b="1" i="0" u="none" baseline="0">
                <a:solidFill>
                  <a:srgbClr val="000000"/>
                </a:solidFill>
                <a:latin typeface="Arial"/>
                <a:ea typeface="Arial"/>
              </a:rPr>
              <a:t>03</a:t>
            </a:r>
            <a:endParaRPr lang="en-US" sz="1100"/>
          </a:p>
        </p:txBody>
      </p:sp>
      <p:sp>
        <p:nvSpPr>
          <p:cNvPr id="9" name="AutoShape 9"/>
          <p:cNvSpPr/>
          <p:nvPr/>
        </p:nvSpPr>
        <p:spPr>
          <a:xfrm>
            <a:off x="8017877" y="3454704"/>
            <a:ext cx="2517942" cy="338554"/>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a:solidFill>
                  <a:srgbClr val="000000"/>
                </a:solidFill>
                <a:latin typeface="微软雅黑"/>
                <a:ea typeface="微软雅黑"/>
              </a:rPr>
              <a:t>Evaluation through user feedback</a:t>
            </a:r>
          </a:p>
        </p:txBody>
      </p:sp>
      <p:sp>
        <p:nvSpPr>
          <p:cNvPr id="10" name="AutoShape 10"/>
          <p:cNvSpPr/>
          <p:nvPr/>
        </p:nvSpPr>
        <p:spPr>
          <a:xfrm>
            <a:off x="1678851" y="2717772"/>
            <a:ext cx="2534653" cy="3522691"/>
          </a:xfrm>
          <a:prstGeom prst="rect">
            <a:avLst/>
          </a:prstGeom>
          <a:solidFill>
            <a:schemeClr val="accent1">
              <a:alpha val="15000"/>
            </a:schemeClr>
          </a:solidFill>
          <a:ln cap="flat" cmpd="sng">
            <a:prstDash val="solid"/>
          </a:ln>
        </p:spPr>
        <p:txBody>
          <a:bodyPr vert="horz" lIns="91440" tIns="45720" rIns="91440" bIns="45720" anchor="ctr">
            <a:normAutofit/>
          </a:bodyPr>
          <a:lstStyle/>
          <a:p>
            <a:pPr marL="0" algn="ctr">
              <a:lnSpc>
                <a:spcPct val="130000"/>
              </a:lnSpc>
            </a:pPr>
            <a:endParaRPr/>
          </a:p>
          <a:p>
            <a:pPr marL="0" algn="ctr">
              <a:lnSpc>
                <a:spcPct val="130000"/>
              </a:lnSpc>
            </a:pPr>
            <a:endParaRPr/>
          </a:p>
          <a:p>
            <a:pPr marL="0" algn="ctr">
              <a:lnSpc>
                <a:spcPct val="130000"/>
              </a:lnSpc>
            </a:pPr>
            <a:endParaRPr/>
          </a:p>
          <a:p>
            <a:pPr marL="0" algn="ctr">
              <a:lnSpc>
                <a:spcPct val="130000"/>
              </a:lnSpc>
            </a:pPr>
            <a:endParaRPr/>
          </a:p>
        </p:txBody>
      </p:sp>
      <p:sp>
        <p:nvSpPr>
          <p:cNvPr id="11" name="TextBox 11"/>
          <p:cNvSpPr txBox="1"/>
          <p:nvPr/>
        </p:nvSpPr>
        <p:spPr>
          <a:xfrm>
            <a:off x="2477769" y="2623707"/>
            <a:ext cx="870751" cy="830997"/>
          </a:xfrm>
          <a:prstGeom prst="rect">
            <a:avLst/>
          </a:prstGeom>
          <a:noFill/>
        </p:spPr>
        <p:txBody>
          <a:bodyPr vert="horz" wrap="none" lIns="91440" tIns="45720" rIns="91440" bIns="45720" rtlCol="0" anchor="ctr">
            <a:spAutoFit/>
          </a:bodyPr>
          <a:lstStyle/>
          <a:p>
            <a:pPr marL="0" algn="ctr">
              <a:defRPr/>
            </a:pPr>
            <a:r>
              <a:rPr lang="en-US" sz="4800" b="1" i="0" u="none" baseline="0">
                <a:solidFill>
                  <a:srgbClr val="000000"/>
                </a:solidFill>
                <a:latin typeface="Arial"/>
                <a:ea typeface="Arial"/>
              </a:rPr>
              <a:t>01</a:t>
            </a:r>
            <a:endParaRPr lang="en-US" sz="1100"/>
          </a:p>
        </p:txBody>
      </p:sp>
      <p:sp>
        <p:nvSpPr>
          <p:cNvPr id="12" name="AutoShape 12"/>
          <p:cNvSpPr/>
          <p:nvPr/>
        </p:nvSpPr>
        <p:spPr>
          <a:xfrm>
            <a:off x="1662530" y="3454704"/>
            <a:ext cx="2517942" cy="338554"/>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dirty="0">
                <a:solidFill>
                  <a:srgbClr val="000000"/>
                </a:solidFill>
                <a:latin typeface="微软雅黑"/>
                <a:ea typeface="微软雅黑"/>
              </a:rPr>
              <a:t>System architecture overview</a:t>
            </a:r>
          </a:p>
        </p:txBody>
      </p:sp>
      <p:sp>
        <p:nvSpPr>
          <p:cNvPr id="13" name="AutoShape 13"/>
          <p:cNvSpPr/>
          <p:nvPr/>
        </p:nvSpPr>
        <p:spPr>
          <a:xfrm>
            <a:off x="1739085" y="4011271"/>
            <a:ext cx="2534652" cy="1720151"/>
          </a:xfrm>
          <a:prstGeom prst="rect">
            <a:avLst/>
          </a:prstGeom>
          <a:noFill/>
          <a:ln cap="flat" cmpd="sng">
            <a:prstDash val="solid"/>
          </a:ln>
        </p:spPr>
        <p:txBody>
          <a:bodyPr vert="horz" wrap="square" lIns="91440" tIns="45720" rIns="91440" bIns="45720" anchor="t">
            <a:spAutoFit/>
          </a:bodyPr>
          <a:lstStyle/>
          <a:p>
            <a:pPr marL="0" algn="l">
              <a:lnSpc>
                <a:spcPct val="150000"/>
              </a:lnSpc>
            </a:pPr>
            <a:r>
              <a:rPr lang="en-US" sz="1200" b="0" i="0" u="none" baseline="0" dirty="0">
                <a:solidFill>
                  <a:srgbClr val="000000"/>
                </a:solidFill>
                <a:latin typeface="Arial"/>
                <a:ea typeface="Arial"/>
              </a:rPr>
              <a:t>The system is designed with a robust architecture that separates the backend functionalities from the frontend user interface, ensuring a smooth interaction for users.</a:t>
            </a:r>
          </a:p>
        </p:txBody>
      </p:sp>
      <p:sp>
        <p:nvSpPr>
          <p:cNvPr id="14" name="AutoShape 14"/>
          <p:cNvSpPr/>
          <p:nvPr/>
        </p:nvSpPr>
        <p:spPr>
          <a:xfrm>
            <a:off x="5010367" y="3852575"/>
            <a:ext cx="2277250" cy="2037545"/>
          </a:xfrm>
          <a:prstGeom prst="rect">
            <a:avLst/>
          </a:prstGeom>
          <a:noFill/>
          <a:ln cap="flat" cmpd="sng">
            <a:prstDash val="solid"/>
          </a:ln>
        </p:spPr>
        <p:txBody>
          <a:bodyPr vert="horz" wrap="square" lIns="91440" tIns="45720" rIns="91440" bIns="45720" anchor="t">
            <a:spAutoFit/>
          </a:bodyPr>
          <a:lstStyle/>
          <a:p>
            <a:pPr marL="0" algn="l">
              <a:lnSpc>
                <a:spcPct val="150000"/>
              </a:lnSpc>
            </a:pPr>
            <a:r>
              <a:rPr lang="en-US" sz="1200" b="0" i="0" u="none" baseline="0" dirty="0">
                <a:solidFill>
                  <a:srgbClr val="FFFFFF"/>
                </a:solidFill>
                <a:latin typeface="Arial"/>
                <a:ea typeface="Arial"/>
              </a:rPr>
              <a:t>User feedback played a critical role in evaluating the effectiveness and usability of the AI tutor system, guiding improvements and refinements based on actual student and educator experiences</a:t>
            </a:r>
            <a:r>
              <a:rPr lang="en-US" sz="1400" b="0" i="0" u="none" baseline="0" dirty="0">
                <a:solidFill>
                  <a:srgbClr val="FFFFFF"/>
                </a:solidFill>
                <a:latin typeface="Arial"/>
                <a:ea typeface="Arial"/>
              </a:rPr>
              <a:t>.</a:t>
            </a:r>
          </a:p>
        </p:txBody>
      </p:sp>
      <p:sp>
        <p:nvSpPr>
          <p:cNvPr id="15" name="AutoShape 15"/>
          <p:cNvSpPr/>
          <p:nvPr/>
        </p:nvSpPr>
        <p:spPr>
          <a:xfrm>
            <a:off x="8188611" y="4125135"/>
            <a:ext cx="2517942" cy="1724511"/>
          </a:xfrm>
          <a:prstGeom prst="rect">
            <a:avLst/>
          </a:prstGeom>
          <a:noFill/>
          <a:ln cap="flat" cmpd="sng">
            <a:prstDash val="solid"/>
          </a:ln>
        </p:spPr>
        <p:txBody>
          <a:bodyPr vert="horz" wrap="square" lIns="91440" tIns="45720" rIns="91440" bIns="45720" anchor="t">
            <a:spAutoFit/>
          </a:bodyPr>
          <a:lstStyle/>
          <a:p>
            <a:pPr>
              <a:lnSpc>
                <a:spcPct val="150000"/>
              </a:lnSpc>
            </a:pPr>
            <a:r>
              <a:rPr lang="en-US" sz="1200" dirty="0">
                <a:latin typeface="Arial" panose="020B0604020202020204" pitchFamily="34" charset="0"/>
                <a:cs typeface="Arial" panose="020B0604020202020204" pitchFamily="34" charset="0"/>
              </a:rPr>
              <a:t>A combination of Streamlit for the backend and HTML, CSS, for the frontend </a:t>
            </a:r>
            <a:r>
              <a:rPr lang="en-US" sz="1200" dirty="0"/>
              <a:t>facilitates a responsive and efficient web-based application, enhancing user experience and interaction</a:t>
            </a:r>
            <a:endParaRPr lang="en-US" sz="1200" b="0" i="0" u="none" baseline="0" dirty="0">
              <a:solidFill>
                <a:srgbClr val="000000"/>
              </a:solidFill>
              <a:latin typeface="Arial"/>
              <a:ea typeface="Arial"/>
            </a:endParaRPr>
          </a:p>
        </p:txBody>
      </p:sp>
      <p:pic>
        <p:nvPicPr>
          <p:cNvPr id="16" name="Picture 15">
            <a:extLst>
              <a:ext uri="{FF2B5EF4-FFF2-40B4-BE49-F238E27FC236}">
                <a16:creationId xmlns:a16="http://schemas.microsoft.com/office/drawing/2014/main" id="{4E0DB318-2E4F-6D4F-5151-3FA71865CC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5819" y="-31433"/>
            <a:ext cx="1600200" cy="1060133"/>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afterEffect">
                                  <p:stCondLst>
                                    <p:cond delay="0"/>
                                  </p:stCondLst>
                                  <p:childTnLst>
                                    <p:anim calcmode="lin" valueType="num">
                                      <p:cBhvr additive="base">
                                        <p:cTn id="6" dur="2000" fill="hold"/>
                                        <p:tgtEl>
                                          <p:spTgt spid="2"/>
                                        </p:tgtEl>
                                        <p:attrNameLst>
                                          <p:attrName>ppt_x</p:attrName>
                                        </p:attrNameLst>
                                      </p:cBhvr>
                                      <p:tavLst>
                                        <p:tav tm="0">
                                          <p:val>
                                            <p:strVal val="#ppt_x"/>
                                          </p:val>
                                        </p:tav>
                                        <p:tav tm="100000">
                                          <p:val>
                                            <p:strVal val="#ppt_x"/>
                                          </p:val>
                                        </p:tav>
                                      </p:tavLst>
                                    </p:anim>
                                    <p:anim calcmode="lin" valueType="num">
                                      <p:cBhvr additive="base">
                                        <p:cTn id="7" dur="2000" fill="hold"/>
                                        <p:tgtEl>
                                          <p:spTgt spid="2"/>
                                        </p:tgtEl>
                                        <p:attrNameLst>
                                          <p:attrName>ppt_y</p:attrName>
                                        </p:attrNameLst>
                                      </p:cBhvr>
                                      <p:tavLst>
                                        <p:tav tm="0">
                                          <p:val>
                                            <p:strVal val="1+#ppt_h/2"/>
                                          </p:val>
                                        </p:tav>
                                        <p:tav tm="100000">
                                          <p:val>
                                            <p:strVal val="#ppt_y"/>
                                          </p:val>
                                        </p:tav>
                                      </p:tavLst>
                                    </p:anim>
                                    <p:set>
                                      <p:cBhvr>
                                        <p:cTn id="8" dur="2000"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0"/>
                            </p:stCondLst>
                            <p:childTnLst>
                              <p:par>
                                <p:cTn id="13" presetID="12" presetClass="entr" presetSubtype="4" fill="hold" nodeType="afterEffect">
                                  <p:stCondLst>
                                    <p:cond delay="0"/>
                                  </p:stCondLst>
                                  <p:childTnLst>
                                    <p:anim calcmode="lin" valueType="num">
                                      <p:cBhvr additive="base">
                                        <p:cTn id="14" dur="500"/>
                                        <p:tgtEl>
                                          <p:spTgt spid="12"/>
                                        </p:tgtEl>
                                        <p:attrNameLst>
                                          <p:attrName>ppt_y</p:attrName>
                                        </p:attrNameLst>
                                      </p:cBhvr>
                                      <p:tavLst>
                                        <p:tav tm="0">
                                          <p:val>
                                            <p:strVal val="#ppt_y+#ppt_h*1.125000"/>
                                          </p:val>
                                        </p:tav>
                                        <p:tav tm="100000">
                                          <p:val>
                                            <p:strVal val="#ppt_y"/>
                                          </p:val>
                                        </p:tav>
                                      </p:tavLst>
                                    </p:anim>
                                    <p:animEffect transition="in" filter="wipe(up)">
                                      <p:cBhvr>
                                        <p:cTn id="15" dur="500"/>
                                        <p:tgtEl>
                                          <p:spTgt spid="12"/>
                                        </p:tgtEl>
                                      </p:cBhvr>
                                    </p:animEffect>
                                    <p:set>
                                      <p:cBhvr>
                                        <p:cTn id="16" dur="500" fill="hold">
                                          <p:stCondLst>
                                            <p:cond delay="0"/>
                                          </p:stCondLst>
                                        </p:cTn>
                                        <p:tgtEl>
                                          <p:spTgt spid="12"/>
                                        </p:tgtEl>
                                        <p:attrNameLst>
                                          <p:attrName>style.visibility</p:attrName>
                                        </p:attrNameLst>
                                      </p:cBhvr>
                                      <p:to>
                                        <p:strVal val="visible"/>
                                      </p:to>
                                    </p:set>
                                  </p:childTnLst>
                                </p:cTn>
                              </p:par>
                            </p:childTnLst>
                          </p:cTn>
                        </p:par>
                        <p:par>
                          <p:cTn id="17" fill="hold">
                            <p:stCondLst>
                              <p:cond delay="0"/>
                            </p:stCondLst>
                            <p:childTnLst>
                              <p:par>
                                <p:cTn id="18" presetID="18" presetClass="entr" presetSubtype="9" fill="hold" nodeType="afterEffect">
                                  <p:stCondLst>
                                    <p:cond delay="0"/>
                                  </p:stCondLst>
                                  <p:childTnLst>
                                    <p:animEffect transition="in" filter="strips(upLeft)">
                                      <p:cBhvr>
                                        <p:cTn id="19" dur="500"/>
                                        <p:tgtEl>
                                          <p:spTgt spid="13"/>
                                        </p:tgtEl>
                                      </p:cBhvr>
                                    </p:animEffect>
                                    <p:set>
                                      <p:cBhvr>
                                        <p:cTn id="20" dur="500"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0"/>
                            </p:stCondLst>
                            <p:childTnLst>
                              <p:par>
                                <p:cTn id="25" presetID="12" presetClass="entr" presetSubtype="2" fill="hold" nodeType="afterEffect">
                                  <p:stCondLst>
                                    <p:cond delay="0"/>
                                  </p:stCondLst>
                                  <p:childTnLst>
                                    <p:anim calcmode="lin" valueType="num">
                                      <p:cBhvr additive="base">
                                        <p:cTn id="26" dur="500"/>
                                        <p:tgtEl>
                                          <p:spTgt spid="6"/>
                                        </p:tgtEl>
                                        <p:attrNameLst>
                                          <p:attrName>ppt_x</p:attrName>
                                        </p:attrNameLst>
                                      </p:cBhvr>
                                      <p:tavLst>
                                        <p:tav tm="0">
                                          <p:val>
                                            <p:strVal val="#ppt_x+#ppt_w*1.125000"/>
                                          </p:val>
                                        </p:tav>
                                        <p:tav tm="100000">
                                          <p:val>
                                            <p:strVal val="#ppt_x"/>
                                          </p:val>
                                        </p:tav>
                                      </p:tavLst>
                                    </p:anim>
                                    <p:animEffect transition="in" filter="wipe(left)">
                                      <p:cBhvr>
                                        <p:cTn id="27" dur="500"/>
                                        <p:tgtEl>
                                          <p:spTgt spid="6"/>
                                        </p:tgtEl>
                                      </p:cBhvr>
                                    </p:animEffect>
                                    <p:set>
                                      <p:cBhvr>
                                        <p:cTn id="28" dur="500" fill="hold">
                                          <p:stCondLst>
                                            <p:cond delay="0"/>
                                          </p:stCondLst>
                                        </p:cTn>
                                        <p:tgtEl>
                                          <p:spTgt spid="6"/>
                                        </p:tgtEl>
                                        <p:attrNameLst>
                                          <p:attrName>style.visibility</p:attrName>
                                        </p:attrNameLst>
                                      </p:cBhvr>
                                      <p:to>
                                        <p:strVal val="visible"/>
                                      </p:to>
                                    </p:set>
                                  </p:childTnLst>
                                </p:cTn>
                              </p:par>
                            </p:childTnLst>
                          </p:cTn>
                        </p:par>
                        <p:par>
                          <p:cTn id="29" fill="hold">
                            <p:stCondLst>
                              <p:cond delay="0"/>
                            </p:stCondLst>
                            <p:childTnLst>
                              <p:par>
                                <p:cTn id="30" presetID="7" presetClass="entr" presetSubtype="1" fill="hold" nodeType="afterEffect">
                                  <p:stCondLst>
                                    <p:cond delay="0"/>
                                  </p:stCondLst>
                                  <p:childTnLst>
                                    <p:anim calcmode="lin" valueType="num">
                                      <p:cBhvr additive="base">
                                        <p:cTn id="31" dur="2000" fill="hold"/>
                                        <p:tgtEl>
                                          <p:spTgt spid="15"/>
                                        </p:tgtEl>
                                        <p:attrNameLst>
                                          <p:attrName>ppt_x</p:attrName>
                                        </p:attrNameLst>
                                      </p:cBhvr>
                                      <p:tavLst>
                                        <p:tav tm="0">
                                          <p:val>
                                            <p:strVal val="#ppt_x"/>
                                          </p:val>
                                        </p:tav>
                                        <p:tav tm="100000">
                                          <p:val>
                                            <p:strVal val="#ppt_x"/>
                                          </p:val>
                                        </p:tav>
                                      </p:tavLst>
                                    </p:anim>
                                    <p:anim calcmode="lin" valueType="num">
                                      <p:cBhvr additive="base">
                                        <p:cTn id="32" dur="2000" fill="hold"/>
                                        <p:tgtEl>
                                          <p:spTgt spid="15"/>
                                        </p:tgtEl>
                                        <p:attrNameLst>
                                          <p:attrName>ppt_y</p:attrName>
                                        </p:attrNameLst>
                                      </p:cBhvr>
                                      <p:tavLst>
                                        <p:tav tm="0">
                                          <p:val>
                                            <p:strVal val="0-#ppt_h/2"/>
                                          </p:val>
                                        </p:tav>
                                        <p:tav tm="100000">
                                          <p:val>
                                            <p:strVal val="#ppt_y"/>
                                          </p:val>
                                        </p:tav>
                                      </p:tavLst>
                                    </p:anim>
                                    <p:set>
                                      <p:cBhvr>
                                        <p:cTn id="33" dur="2000" fill="hold">
                                          <p:stCondLst>
                                            <p:cond delay="0"/>
                                          </p:stCondLst>
                                        </p:cTn>
                                        <p:tgtEl>
                                          <p:spTgt spid="1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0"/>
                            </p:stCondLst>
                            <p:childTnLst>
                              <p:par>
                                <p:cTn id="38" presetID="21" presetClass="entr" presetSubtype="1" fill="hold" nodeType="afterEffect">
                                  <p:stCondLst>
                                    <p:cond delay="0"/>
                                  </p:stCondLst>
                                  <p:childTnLst>
                                    <p:animEffect transition="in" filter="wheel(1)">
                                      <p:cBhvr>
                                        <p:cTn id="39" dur="1000"/>
                                        <p:tgtEl>
                                          <p:spTgt spid="9"/>
                                        </p:tgtEl>
                                      </p:cBhvr>
                                    </p:animEffect>
                                    <p:set>
                                      <p:cBhvr>
                                        <p:cTn id="40" dur="1000" fill="hold">
                                          <p:stCondLst>
                                            <p:cond delay="0"/>
                                          </p:stCondLst>
                                        </p:cTn>
                                        <p:tgtEl>
                                          <p:spTgt spid="9"/>
                                        </p:tgtEl>
                                        <p:attrNameLst>
                                          <p:attrName>style.visibility</p:attrName>
                                        </p:attrNameLst>
                                      </p:cBhvr>
                                      <p:to>
                                        <p:strVal val="visible"/>
                                      </p:to>
                                    </p:set>
                                  </p:childTnLst>
                                </p:cTn>
                              </p:par>
                            </p:childTnLst>
                          </p:cTn>
                        </p:par>
                        <p:par>
                          <p:cTn id="41" fill="hold">
                            <p:stCondLst>
                              <p:cond delay="0"/>
                            </p:stCondLst>
                            <p:childTnLst>
                              <p:par>
                                <p:cTn id="42" presetID="19" presetClass="entr" presetSubtype="5" fill="hold" nodeType="afterEffect">
                                  <p:stCondLst>
                                    <p:cond delay="0"/>
                                  </p:stCondLst>
                                  <p:childTnLst>
                                    <p:anim calcmode="lin" valueType="num">
                                      <p:cBhvr>
                                        <p:cTn id="43" dur="2000" fill="hold"/>
                                        <p:tgtEl>
                                          <p:spTgt spid="14"/>
                                        </p:tgtEl>
                                        <p:attrNameLst>
                                          <p:attrName>ppt_w</p:attrName>
                                        </p:attrNameLst>
                                      </p:cBhvr>
                                      <p:tavLst>
                                        <p:tav tm="0">
                                          <p:val>
                                            <p:strVal val="#ppt_w"/>
                                          </p:val>
                                        </p:tav>
                                        <p:tav tm="100000">
                                          <p:val>
                                            <p:strVal val="#ppt_w"/>
                                          </p:val>
                                        </p:tav>
                                      </p:tavLst>
                                    </p:anim>
                                    <p:anim calcmode="lin" valueType="num">
                                      <p:cBhvr>
                                        <p:cTn id="44" dur="2000" fill="hold"/>
                                        <p:tgtEl>
                                          <p:spTgt spid="14"/>
                                        </p:tgtEl>
                                        <p:attrNameLst>
                                          <p:attrName>ppt_h</p:attrName>
                                        </p:attrNameLst>
                                      </p:cBhvr>
                                      <p:tavLst>
                                        <p:tav tm="0" fmla="#ppt_h*sin(2.5*pi*$)">
                                          <p:val>
                                            <p:fltVal val="0"/>
                                          </p:val>
                                        </p:tav>
                                        <p:tav tm="100000">
                                          <p:val>
                                            <p:fltVal val="1"/>
                                          </p:val>
                                        </p:tav>
                                      </p:tavLst>
                                    </p:anim>
                                    <p:set>
                                      <p:cBhvr>
                                        <p:cTn id="45" dur="2000"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Technologies Utilized</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05</a:t>
            </a:r>
            <a:endParaRPr lang="en-US" sz="1100"/>
          </a:p>
        </p:txBody>
      </p:sp>
      <p:pic>
        <p:nvPicPr>
          <p:cNvPr id="6" name="Picture 5">
            <a:extLst>
              <a:ext uri="{FF2B5EF4-FFF2-40B4-BE49-F238E27FC236}">
                <a16:creationId xmlns:a16="http://schemas.microsoft.com/office/drawing/2014/main" id="{7F0CA8C4-5868-E2F6-2D14-CAFF98329A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400" y="583513"/>
            <a:ext cx="1981200" cy="131254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animEffect transition="in" filter="circle(in)">
                                      <p:cBhvr>
                                        <p:cTn id="6" dur="1000"/>
                                        <p:tgtEl>
                                          <p:spTgt spid="5"/>
                                        </p:tgtEl>
                                      </p:cBhvr>
                                    </p:animEffect>
                                    <p:set>
                                      <p:cBhvr>
                                        <p:cTn id="7" dur="1000" fill="hold">
                                          <p:stCondLst>
                                            <p:cond delay="0"/>
                                          </p:stCondLst>
                                        </p:cTn>
                                        <p:tgtEl>
                                          <p:spTgt spid="5"/>
                                        </p:tgtEl>
                                        <p:attrNameLst>
                                          <p:attrName>style.visibility</p:attrName>
                                        </p:attrNameLst>
                                      </p:cBhvr>
                                      <p:to>
                                        <p:strVal val="visible"/>
                                      </p:to>
                                    </p:set>
                                  </p:childTnLst>
                                </p:cTn>
                              </p:par>
                            </p:childTnLst>
                          </p:cTn>
                        </p:par>
                        <p:par>
                          <p:cTn id="8" fill="hold">
                            <p:stCondLst>
                              <p:cond delay="0"/>
                            </p:stCondLst>
                            <p:childTnLst>
                              <p:par>
                                <p:cTn id="9" presetID="4" presetClass="entr" presetSubtype="32" fill="hold" nodeType="afterEffect">
                                  <p:stCondLst>
                                    <p:cond delay="0"/>
                                  </p:stCondLst>
                                  <p:childTnLst>
                                    <p:animEffect transition="in" filter="box(out)">
                                      <p:cBhvr>
                                        <p:cTn id="10" dur="1000"/>
                                        <p:tgtEl>
                                          <p:spTgt spid="2"/>
                                        </p:tgtEl>
                                      </p:cBhvr>
                                    </p:animEffect>
                                    <p:set>
                                      <p:cBhvr>
                                        <p:cTn id="11"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2"/>
          <p:cNvGrpSpPr/>
          <p:nvPr/>
        </p:nvGrpSpPr>
        <p:grpSpPr>
          <a:xfrm>
            <a:off x="-796" y="-5543"/>
            <a:ext cx="12192001" cy="6863542"/>
            <a:chOff x="-12700" y="-2768"/>
            <a:chExt cx="12192001" cy="6863542"/>
          </a:xfrm>
        </p:grpSpPr>
        <p:sp>
          <p:nvSpPr>
            <p:cNvPr id="3" name="AutoShape 3"/>
            <p:cNvSpPr/>
            <p:nvPr/>
          </p:nvSpPr>
          <p:spPr>
            <a:xfrm>
              <a:off x="-12700" y="-2768"/>
              <a:ext cx="8519160" cy="6863542"/>
            </a:xfrm>
            <a:prstGeom prst="rect">
              <a:avLst/>
            </a:prstGeom>
            <a:blipFill>
              <a:blip r:embed="rId2"/>
              <a:srcRect/>
              <a:stretch>
                <a:fillRect l="-10425" r="-10425"/>
              </a:stretch>
            </a:blipFill>
            <a:ln cap="flat">
              <a:prstDash val="solid"/>
            </a:ln>
          </p:spPr>
          <p:txBody>
            <a:bodyPr rot="0" vert="horz" wrap="square" lIns="91440" tIns="45720" rIns="91440" bIns="45720" anchor="ctr">
              <a:prstTxWarp prst="textNoShape">
                <a:avLst/>
              </a:prstTxWarp>
              <a:normAutofit/>
            </a:bodyPr>
            <a:lstStyle/>
            <a:p>
              <a:pPr marL="0" algn="ctr"/>
              <a:endParaRPr/>
            </a:p>
          </p:txBody>
        </p:sp>
        <p:sp>
          <p:nvSpPr>
            <p:cNvPr id="4" name="Freeform 4"/>
            <p:cNvSpPr/>
            <p:nvPr/>
          </p:nvSpPr>
          <p:spPr>
            <a:xfrm>
              <a:off x="6305550" y="0"/>
              <a:ext cx="5886450" cy="6859588"/>
            </a:xfrm>
            <a:custGeom>
              <a:avLst/>
              <a:gdLst/>
              <a:ahLst/>
              <a:cxnLst/>
              <a:rect l="l" t="t" r="r" b="b"/>
              <a:pathLst>
                <a:path w="15448" h="18000">
                  <a:moveTo>
                    <a:pt x="0" y="17990"/>
                  </a:moveTo>
                  <a:cubicBezTo>
                    <a:pt x="5094" y="13104"/>
                    <a:pt x="3462" y="2731"/>
                    <a:pt x="2727" y="0"/>
                  </a:cubicBezTo>
                  <a:lnTo>
                    <a:pt x="15448" y="0"/>
                  </a:lnTo>
                  <a:lnTo>
                    <a:pt x="15448" y="18000"/>
                  </a:lnTo>
                  <a:lnTo>
                    <a:pt x="24" y="18000"/>
                  </a:lnTo>
                  <a:lnTo>
                    <a:pt x="0" y="17990"/>
                  </a:lnTo>
                  <a:close/>
                </a:path>
              </a:pathLst>
            </a:custGeom>
            <a:solidFill>
              <a:srgbClr val="FFFFFF">
                <a:lumMod val="95000"/>
              </a:srgbClr>
            </a:solidFill>
            <a:ln>
              <a:prstDash val="solid"/>
            </a:ln>
          </p:spPr>
          <p:txBody>
            <a:bodyPr vert="horz" wrap="square" lIns="91440" tIns="45720" rIns="91440" bIns="45720" anchor="t">
              <a:prstTxWarp prst="textNoShape">
                <a:avLst/>
              </a:prstTxWarp>
              <a:normAutofit/>
            </a:bodyPr>
            <a:lstStyle/>
            <a:p>
              <a:pPr marL="0" algn="l"/>
              <a:endParaRPr/>
            </a:p>
          </p:txBody>
        </p:sp>
        <p:grpSp>
          <p:nvGrpSpPr>
            <p:cNvPr id="5" name="Group 5"/>
            <p:cNvGrpSpPr/>
            <p:nvPr/>
          </p:nvGrpSpPr>
          <p:grpSpPr>
            <a:xfrm>
              <a:off x="7639049" y="2969821"/>
              <a:ext cx="3879851" cy="2401728"/>
              <a:chOff x="7639049" y="2979344"/>
              <a:chExt cx="3879851" cy="2401728"/>
            </a:xfrm>
          </p:grpSpPr>
          <p:sp>
            <p:nvSpPr>
              <p:cNvPr id="6" name="TextBox 6"/>
              <p:cNvSpPr txBox="1"/>
              <p:nvPr/>
            </p:nvSpPr>
            <p:spPr>
              <a:xfrm>
                <a:off x="7639049" y="2979344"/>
                <a:ext cx="3879850" cy="923330"/>
              </a:xfrm>
              <a:prstGeom prst="rect">
                <a:avLst/>
              </a:prstGeom>
              <a:noFill/>
            </p:spPr>
            <p:txBody>
              <a:bodyPr vert="horz" wrap="square" lIns="91440" tIns="45720" rIns="91440" bIns="45720" rtlCol="0" anchor="b">
                <a:spAutoFit/>
              </a:bodyPr>
              <a:lstStyle/>
              <a:p>
                <a:pPr marL="0" marR="0" indent="0" algn="r" fontAlgn="auto">
                  <a:lnSpc>
                    <a:spcPct val="100000"/>
                  </a:lnSpc>
                  <a:spcBef>
                    <a:spcPct val="0"/>
                  </a:spcBef>
                  <a:spcAft>
                    <a:spcPct val="0"/>
                  </a:spcAft>
                  <a:defRPr/>
                </a:pPr>
                <a:r>
                  <a:rPr lang="en-US" sz="1800" b="1" i="0" u="none" baseline="0">
                    <a:ln/>
                    <a:solidFill>
                      <a:srgbClr val="000000"/>
                    </a:solidFill>
                    <a:latin typeface="Arial"/>
                    <a:ea typeface="Arial"/>
                  </a:rPr>
                  <a:t>Python for system development</a:t>
                </a:r>
                <a:endParaRPr lang="en-US" sz="1100"/>
              </a:p>
            </p:txBody>
          </p:sp>
          <p:sp>
            <p:nvSpPr>
              <p:cNvPr id="7" name="TextBox 7"/>
              <p:cNvSpPr txBox="1"/>
              <p:nvPr/>
            </p:nvSpPr>
            <p:spPr>
              <a:xfrm>
                <a:off x="7639052" y="4036024"/>
                <a:ext cx="3879848" cy="1345048"/>
              </a:xfrm>
              <a:prstGeom prst="rect">
                <a:avLst/>
              </a:prstGeom>
              <a:noFill/>
            </p:spPr>
            <p:txBody>
              <a:bodyPr vert="horz" wrap="square" lIns="91440" tIns="45720" rIns="91440" bIns="45720" rtlCol="0" anchor="t">
                <a:spAutoFit/>
              </a:bodyPr>
              <a:lstStyle/>
              <a:p>
                <a:pPr marL="0" algn="r">
                  <a:lnSpc>
                    <a:spcPct val="150000"/>
                  </a:lnSpc>
                  <a:defRPr/>
                </a:pPr>
                <a:r>
                  <a:rPr lang="en-US" sz="1400" b="0" i="0" u="none" baseline="0">
                    <a:solidFill>
                      <a:srgbClr val="000000"/>
                    </a:solidFill>
                    <a:latin typeface="Arial"/>
                    <a:ea typeface="Arial"/>
                  </a:rPr>
                  <a:t>Python serves as the primary programming language for system development due to its versatility and extensive library support, particularly in data analysis and machine learning.</a:t>
                </a:r>
                <a:endParaRPr lang="en-US" sz="1100"/>
              </a:p>
            </p:txBody>
          </p:sp>
          <p:grpSp>
            <p:nvGrpSpPr>
              <p:cNvPr id="8" name="Group 8"/>
              <p:cNvGrpSpPr/>
              <p:nvPr/>
            </p:nvGrpSpPr>
            <p:grpSpPr>
              <a:xfrm flipH="1">
                <a:off x="10822843" y="3978876"/>
                <a:ext cx="528630" cy="0"/>
                <a:chOff x="784958" y="2463718"/>
                <a:chExt cx="528630" cy="0"/>
              </a:xfrm>
            </p:grpSpPr>
            <p:cxnSp>
              <p:nvCxnSpPr>
                <p:cNvPr id="9" name="Connector 9"/>
                <p:cNvCxnSpPr/>
                <p:nvPr/>
              </p:nvCxnSpPr>
              <p:spPr>
                <a:xfrm>
                  <a:off x="784958" y="2463718"/>
                  <a:ext cx="360000" cy="0"/>
                </a:xfrm>
                <a:prstGeom prst="line">
                  <a:avLst/>
                </a:prstGeom>
                <a:ln w="57150" cap="rnd" cmpd="sng">
                  <a:solidFill>
                    <a:schemeClr val="accent1"/>
                  </a:solidFill>
                  <a:prstDash val="solid"/>
                </a:ln>
              </p:spPr>
            </p:cxnSp>
            <p:cxnSp>
              <p:nvCxnSpPr>
                <p:cNvPr id="10" name="Connector 10"/>
                <p:cNvCxnSpPr/>
                <p:nvPr/>
              </p:nvCxnSpPr>
              <p:spPr>
                <a:xfrm>
                  <a:off x="1242156" y="2463718"/>
                  <a:ext cx="0" cy="0"/>
                </a:xfrm>
                <a:prstGeom prst="line">
                  <a:avLst/>
                </a:prstGeom>
                <a:ln w="57150" cap="rnd" cmpd="sng">
                  <a:solidFill>
                    <a:schemeClr val="accent1"/>
                  </a:solidFill>
                  <a:prstDash val="solid"/>
                </a:ln>
              </p:spPr>
            </p:cxnSp>
            <p:cxnSp>
              <p:nvCxnSpPr>
                <p:cNvPr id="11" name="Connector 11"/>
                <p:cNvCxnSpPr/>
                <p:nvPr/>
              </p:nvCxnSpPr>
              <p:spPr>
                <a:xfrm>
                  <a:off x="1313588" y="2463718"/>
                  <a:ext cx="0" cy="0"/>
                </a:xfrm>
                <a:prstGeom prst="line">
                  <a:avLst/>
                </a:prstGeom>
                <a:ln w="57150" cap="rnd" cmpd="sng">
                  <a:solidFill>
                    <a:schemeClr val="accent1"/>
                  </a:solidFill>
                  <a:prstDash val="solid"/>
                </a:ln>
              </p:spPr>
            </p:cxnSp>
          </p:grpSp>
        </p:grpSp>
      </p:grpSp>
      <p:sp>
        <p:nvSpPr>
          <p:cNvPr id="12" name="AutoShape 1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Programming Languages</a:t>
            </a:r>
          </a:p>
        </p:txBody>
      </p:sp>
      <p:pic>
        <p:nvPicPr>
          <p:cNvPr id="13" name="Picture 12">
            <a:extLst>
              <a:ext uri="{FF2B5EF4-FFF2-40B4-BE49-F238E27FC236}">
                <a16:creationId xmlns:a16="http://schemas.microsoft.com/office/drawing/2014/main" id="{21310753-4345-0A27-F20C-19BFCA975C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8459" y="1187"/>
            <a:ext cx="2030263" cy="1345049"/>
          </a:xfrm>
          <a:prstGeom prst="rect">
            <a:avLst/>
          </a:prstGeom>
        </p:spPr>
      </p:pic>
    </p:spTree>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animEffect transition="in" filter="circle(out)">
                                      <p:cBhvr>
                                        <p:cTn id="6" dur="1000"/>
                                        <p:tgtEl>
                                          <p:spTgt spid="12"/>
                                        </p:tgtEl>
                                      </p:cBhvr>
                                    </p:animEffect>
                                    <p:set>
                                      <p:cBhvr>
                                        <p:cTn id="7" dur="1000" fill="hold">
                                          <p:stCondLst>
                                            <p:cond delay="0"/>
                                          </p:stCondLst>
                                        </p:cTn>
                                        <p:tgtEl>
                                          <p:spTgt spid="12"/>
                                        </p:tgtEl>
                                        <p:attrNameLst>
                                          <p:attrName>style.visibility</p:attrName>
                                        </p:attrNameLst>
                                      </p:cBhvr>
                                      <p:to>
                                        <p:strVal val="visible"/>
                                      </p:to>
                                    </p:set>
                                  </p:childTnLst>
                                </p:cTn>
                              </p:par>
                            </p:childTnLst>
                          </p:cTn>
                        </p:par>
                        <p:par>
                          <p:cTn id="8" fill="hold">
                            <p:stCondLst>
                              <p:cond delay="0"/>
                            </p:stCondLst>
                            <p:childTnLst>
                              <p:par>
                                <p:cTn id="9" presetID="4" presetClass="entr" presetSubtype="16" fill="hold" nodeType="afterEffect">
                                  <p:stCondLst>
                                    <p:cond delay="0"/>
                                  </p:stCondLst>
                                  <p:childTnLst>
                                    <p:animEffect transition="in" filter="box(in)">
                                      <p:cBhvr>
                                        <p:cTn id="10" dur="1000"/>
                                        <p:tgtEl>
                                          <p:spTgt spid="6"/>
                                        </p:tgtEl>
                                      </p:cBhvr>
                                    </p:animEffect>
                                    <p:set>
                                      <p:cBhvr>
                                        <p:cTn id="11" dur="1000" fill="hold">
                                          <p:stCondLst>
                                            <p:cond delay="0"/>
                                          </p:stCondLst>
                                        </p:cTn>
                                        <p:tgtEl>
                                          <p:spTgt spid="6"/>
                                        </p:tgtEl>
                                        <p:attrNameLst>
                                          <p:attrName>style.visibility</p:attrName>
                                        </p:attrNameLst>
                                      </p:cBhvr>
                                      <p:to>
                                        <p:strVal val="visible"/>
                                      </p:to>
                                    </p:set>
                                  </p:childTnLst>
                                </p:cTn>
                              </p:par>
                            </p:childTnLst>
                          </p:cTn>
                        </p:par>
                        <p:par>
                          <p:cTn id="12" fill="hold">
                            <p:stCondLst>
                              <p:cond delay="0"/>
                            </p:stCondLst>
                            <p:childTnLst>
                              <p:par>
                                <p:cTn id="13" presetID="2" presetClass="entr" presetSubtype="8" fill="hold" nodeType="afterEffect">
                                  <p:stCondLst>
                                    <p:cond delay="0"/>
                                  </p:stCondLst>
                                  <p:childTnLst>
                                    <p:anim calcmode="lin" valueType="num">
                                      <p:cBhvr additive="base">
                                        <p:cTn id="14" dur="1000" fill="hold"/>
                                        <p:tgtEl>
                                          <p:spTgt spid="7"/>
                                        </p:tgtEl>
                                        <p:attrNameLst>
                                          <p:attrName>ppt_x</p:attrName>
                                        </p:attrNameLst>
                                      </p:cBhvr>
                                      <p:tavLst>
                                        <p:tav tm="0">
                                          <p:val>
                                            <p:strVal val="0-#ppt_w/2"/>
                                          </p:val>
                                        </p:tav>
                                        <p:tav tm="100000">
                                          <p:val>
                                            <p:strVal val="#ppt_x"/>
                                          </p:val>
                                        </p:tav>
                                      </p:tavLst>
                                    </p:anim>
                                    <p:anim calcmode="lin" valueType="num">
                                      <p:cBhvr additive="base">
                                        <p:cTn id="15" dur="1000" fill="hold"/>
                                        <p:tgtEl>
                                          <p:spTgt spid="7"/>
                                        </p:tgtEl>
                                        <p:attrNameLst>
                                          <p:attrName>ppt_y</p:attrName>
                                        </p:attrNameLst>
                                      </p:cBhvr>
                                      <p:tavLst>
                                        <p:tav tm="0">
                                          <p:val>
                                            <p:strVal val="#ppt_y"/>
                                          </p:val>
                                        </p:tav>
                                        <p:tav tm="100000">
                                          <p:val>
                                            <p:strVal val="#ppt_y"/>
                                          </p:val>
                                        </p:tav>
                                      </p:tavLst>
                                    </p:anim>
                                    <p:set>
                                      <p:cBhvr>
                                        <p:cTn id="16" dur="1000"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5" presetClass="entr" presetSubtype="5" fill="hold" nodeType="afterEffect">
                                  <p:stCondLst>
                                    <p:cond delay="0"/>
                                  </p:stCondLst>
                                  <p:childTnLst>
                                    <p:animEffect transition="in" filter="checkerboard(down)">
                                      <p:cBhvr>
                                        <p:cTn id="19" dur="1000"/>
                                        <p:tgtEl>
                                          <p:spTgt spid="3"/>
                                        </p:tgtEl>
                                      </p:cBhvr>
                                    </p:animEffect>
                                    <p:set>
                                      <p:cBhvr>
                                        <p:cTn id="20" dur="1000"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Frameworks and Libraries</a:t>
            </a:r>
          </a:p>
        </p:txBody>
      </p:sp>
      <p:sp>
        <p:nvSpPr>
          <p:cNvPr id="3" name="Freeform 3"/>
          <p:cNvSpPr/>
          <p:nvPr/>
        </p:nvSpPr>
        <p:spPr>
          <a:xfrm>
            <a:off x="5231495" y="1180534"/>
            <a:ext cx="6293755" cy="4665888"/>
          </a:xfrm>
          <a:custGeom>
            <a:avLst/>
            <a:gdLst/>
            <a:ahLst/>
            <a:cxnLst/>
            <a:rect l="l" t="t" r="r" b="b"/>
            <a:pathLst>
              <a:path w="6293755" h="4665888">
                <a:moveTo>
                  <a:pt x="2235198" y="3243488"/>
                </a:moveTo>
                <a:lnTo>
                  <a:pt x="6293755" y="3243488"/>
                </a:lnTo>
                <a:lnTo>
                  <a:pt x="6293755" y="4665888"/>
                </a:lnTo>
                <a:lnTo>
                  <a:pt x="2235198" y="4665888"/>
                </a:lnTo>
                <a:close/>
                <a:moveTo>
                  <a:pt x="3254147" y="1621744"/>
                </a:moveTo>
                <a:lnTo>
                  <a:pt x="6293755" y="1621744"/>
                </a:lnTo>
                <a:lnTo>
                  <a:pt x="6293755" y="3044144"/>
                </a:lnTo>
                <a:lnTo>
                  <a:pt x="3254147" y="3044144"/>
                </a:lnTo>
                <a:close/>
                <a:moveTo>
                  <a:pt x="0" y="1621744"/>
                </a:moveTo>
                <a:lnTo>
                  <a:pt x="3039608" y="1621744"/>
                </a:lnTo>
                <a:lnTo>
                  <a:pt x="3039608" y="3044144"/>
                </a:lnTo>
                <a:lnTo>
                  <a:pt x="0" y="3044144"/>
                </a:lnTo>
                <a:close/>
                <a:moveTo>
                  <a:pt x="1727199" y="0"/>
                </a:moveTo>
                <a:lnTo>
                  <a:pt x="6293755" y="0"/>
                </a:lnTo>
                <a:lnTo>
                  <a:pt x="6293755" y="1422400"/>
                </a:lnTo>
                <a:lnTo>
                  <a:pt x="1727199" y="1422400"/>
                </a:lnTo>
                <a:close/>
              </a:path>
            </a:pathLst>
          </a:custGeom>
          <a:blipFill>
            <a:blip r:embed="rId2"/>
            <a:stretch>
              <a:fillRect l="-7146" t="76" r="-7451" b="-76"/>
            </a:stretch>
          </a:blipFill>
          <a:ln cap="flat" cmpd="sng">
            <a:prstDash val="solid"/>
          </a:ln>
        </p:spPr>
        <p:txBody>
          <a:bodyPr rot="0" vert="horz" wrap="square" lIns="91440" tIns="45720" rIns="91440" bIns="45720" anchor="t">
            <a:noAutofit/>
          </a:bodyPr>
          <a:lstStyle/>
          <a:p>
            <a:pPr marL="0" algn="ctr"/>
            <a:r>
              <a:rPr lang="en-US" sz="1800" b="0" i="0" u="none" baseline="0">
                <a:solidFill>
                  <a:schemeClr val="lt1"/>
                </a:solidFill>
                <a:latin typeface="Arial"/>
                <a:ea typeface="Arial"/>
              </a:rPr>
              <a:t> </a:t>
            </a:r>
          </a:p>
        </p:txBody>
      </p:sp>
      <p:sp>
        <p:nvSpPr>
          <p:cNvPr id="4" name="TextBox 4"/>
          <p:cNvSpPr txBox="1"/>
          <p:nvPr/>
        </p:nvSpPr>
        <p:spPr>
          <a:xfrm>
            <a:off x="666750" y="2001723"/>
            <a:ext cx="3968750" cy="338554"/>
          </a:xfrm>
          <a:prstGeom prst="rect">
            <a:avLst/>
          </a:prstGeom>
          <a:noFill/>
        </p:spPr>
        <p:txBody>
          <a:bodyPr vert="horz" wrap="square" lIns="91440" tIns="45720" rIns="91440" bIns="45720" rtlCol="0" anchor="b">
            <a:spAutoFit/>
          </a:bodyPr>
          <a:lstStyle/>
          <a:p>
            <a:pPr marL="0" algn="l">
              <a:defRPr/>
            </a:pPr>
            <a:r>
              <a:rPr lang="en-US" sz="1600" b="1" i="0" u="none" baseline="0" dirty="0">
                <a:solidFill>
                  <a:srgbClr val="000000"/>
                </a:solidFill>
                <a:latin typeface="+mn-ea"/>
                <a:ea typeface="+mn-ea"/>
              </a:rPr>
              <a:t>Overview of Streamlit</a:t>
            </a:r>
            <a:endParaRPr lang="en-US" sz="1100" dirty="0"/>
          </a:p>
        </p:txBody>
      </p:sp>
      <p:sp>
        <p:nvSpPr>
          <p:cNvPr id="5" name="TextBox 5"/>
          <p:cNvSpPr txBox="1"/>
          <p:nvPr/>
        </p:nvSpPr>
        <p:spPr>
          <a:xfrm>
            <a:off x="666750" y="2385828"/>
            <a:ext cx="3968750" cy="868680"/>
          </a:xfrm>
          <a:prstGeom prst="rect">
            <a:avLst/>
          </a:prstGeom>
          <a:noFill/>
        </p:spPr>
        <p:txBody>
          <a:bodyPr vert="horz" wrap="square" lIns="91440" tIns="45720" rIns="91440" bIns="45720" rtlCol="0" anchor="t">
            <a:spAutoFit/>
          </a:bodyPr>
          <a:lstStyle/>
          <a:p>
            <a:pPr marL="0" algn="l">
              <a:lnSpc>
                <a:spcPct val="120000"/>
              </a:lnSpc>
              <a:defRPr/>
            </a:pPr>
            <a:r>
              <a:rPr lang="pt-BR" sz="1400" b="0" i="0" u="none" baseline="0" dirty="0">
                <a:solidFill>
                  <a:srgbClr val="000000"/>
                </a:solidFill>
                <a:latin typeface="+mn-ea"/>
                <a:ea typeface="+mn-ea"/>
              </a:rPr>
              <a:t>Streamlit is leveraged for developing the user interface, allowing for interactive, real-time visualizations that enhance user engagement with the learning system.</a:t>
            </a:r>
            <a:endParaRPr lang="en-US" sz="1100" dirty="0"/>
          </a:p>
        </p:txBody>
      </p:sp>
      <p:sp>
        <p:nvSpPr>
          <p:cNvPr id="6" name="TextBox 6"/>
          <p:cNvSpPr txBox="1"/>
          <p:nvPr/>
        </p:nvSpPr>
        <p:spPr>
          <a:xfrm>
            <a:off x="666750" y="3585706"/>
            <a:ext cx="3968750" cy="338554"/>
          </a:xfrm>
          <a:prstGeom prst="rect">
            <a:avLst/>
          </a:prstGeom>
          <a:noFill/>
        </p:spPr>
        <p:txBody>
          <a:bodyPr vert="horz" wrap="square" lIns="91440" tIns="45720" rIns="91440" bIns="45720" rtlCol="0" anchor="b">
            <a:spAutoFit/>
          </a:bodyPr>
          <a:lstStyle/>
          <a:p>
            <a:pPr marL="0" algn="l">
              <a:defRPr/>
            </a:pPr>
            <a:r>
              <a:rPr lang="en-US" sz="1600" b="1" i="0" u="none" baseline="0">
                <a:solidFill>
                  <a:srgbClr val="000000"/>
                </a:solidFill>
                <a:latin typeface="+mn-ea"/>
                <a:ea typeface="+mn-ea"/>
              </a:rPr>
              <a:t>Key libraries: NumPy, Pandas, etc.</a:t>
            </a:r>
            <a:endParaRPr lang="en-US" sz="1100"/>
          </a:p>
        </p:txBody>
      </p:sp>
      <p:sp>
        <p:nvSpPr>
          <p:cNvPr id="7" name="TextBox 7"/>
          <p:cNvSpPr txBox="1"/>
          <p:nvPr/>
        </p:nvSpPr>
        <p:spPr>
          <a:xfrm>
            <a:off x="666750" y="3969811"/>
            <a:ext cx="3968750" cy="868680"/>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dirty="0">
                <a:solidFill>
                  <a:srgbClr val="000000"/>
                </a:solidFill>
                <a:latin typeface="+mn-ea"/>
                <a:ea typeface="+mn-ea"/>
              </a:rPr>
              <a:t>Essential libraries such as NumPy for numerical computations and Pandas for data manipulation empower the system to handle complex data analysis tasks efficiently.</a:t>
            </a:r>
            <a:endParaRPr lang="en-US" sz="1100" dirty="0"/>
          </a:p>
        </p:txBody>
      </p:sp>
      <p:pic>
        <p:nvPicPr>
          <p:cNvPr id="8" name="Picture 7">
            <a:extLst>
              <a:ext uri="{FF2B5EF4-FFF2-40B4-BE49-F238E27FC236}">
                <a16:creationId xmlns:a16="http://schemas.microsoft.com/office/drawing/2014/main" id="{ED186976-A423-C1C6-BB4C-C604EDD8B9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6957" y="0"/>
            <a:ext cx="1905682" cy="1262514"/>
          </a:xfrm>
          <a:prstGeom prst="rect">
            <a:avLst/>
          </a:prstGeom>
        </p:spPr>
      </p:pic>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animEffect transition="in" filter="blinds(horizontal)">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childTnLst>
                          </p:cTn>
                        </p:par>
                        <p:par>
                          <p:cTn id="8" fill="hold">
                            <p:stCondLst>
                              <p:cond delay="0"/>
                            </p:stCondLst>
                            <p:childTnLst>
                              <p:par>
                                <p:cTn id="9" presetID="4" presetClass="entr" presetSubtype="16" fill="hold" nodeType="afterEffect">
                                  <p:stCondLst>
                                    <p:cond delay="0"/>
                                  </p:stCondLst>
                                  <p:childTnLst>
                                    <p:animEffect transition="in" filter="box(in)">
                                      <p:cBhvr>
                                        <p:cTn id="10" dur="1000"/>
                                        <p:tgtEl>
                                          <p:spTgt spid="4"/>
                                        </p:tgtEl>
                                      </p:cBhvr>
                                    </p:animEffect>
                                    <p:set>
                                      <p:cBhvr>
                                        <p:cTn id="11" dur="1000" fill="hold">
                                          <p:stCondLst>
                                            <p:cond delay="0"/>
                                          </p:stCondLst>
                                        </p:cTn>
                                        <p:tgtEl>
                                          <p:spTgt spid="4"/>
                                        </p:tgtEl>
                                        <p:attrNameLst>
                                          <p:attrName>style.visibility</p:attrName>
                                        </p:attrNameLst>
                                      </p:cBhvr>
                                      <p:to>
                                        <p:strVal val="visible"/>
                                      </p:to>
                                    </p:set>
                                  </p:childTnLst>
                                </p:cTn>
                              </p:par>
                            </p:childTnLst>
                          </p:cTn>
                        </p:par>
                        <p:par>
                          <p:cTn id="12" fill="hold">
                            <p:stCondLst>
                              <p:cond delay="0"/>
                            </p:stCondLst>
                            <p:childTnLst>
                              <p:par>
                                <p:cTn id="13" presetID="18" presetClass="entr" presetSubtype="3" fill="hold" nodeType="afterEffect">
                                  <p:stCondLst>
                                    <p:cond delay="0"/>
                                  </p:stCondLst>
                                  <p:childTnLst>
                                    <p:animEffect transition="in" filter="strips(upRight)">
                                      <p:cBhvr>
                                        <p:cTn id="14" dur="500"/>
                                        <p:tgtEl>
                                          <p:spTgt spid="5"/>
                                        </p:tgtEl>
                                      </p:cBhvr>
                                    </p:animEffect>
                                    <p:set>
                                      <p:cBhvr>
                                        <p:cTn id="15" dur="500"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4" presetClass="entr" presetSubtype="16" fill="hold" nodeType="afterEffect">
                                  <p:stCondLst>
                                    <p:cond delay="0"/>
                                  </p:stCondLst>
                                  <p:childTnLst>
                                    <p:animEffect transition="in" filter="box(in)">
                                      <p:cBhvr>
                                        <p:cTn id="18" dur="1000"/>
                                        <p:tgtEl>
                                          <p:spTgt spid="3"/>
                                        </p:tgtEl>
                                      </p:cBhvr>
                                    </p:animEffect>
                                    <p:set>
                                      <p:cBhvr>
                                        <p:cTn id="19" dur="1000" fill="hold">
                                          <p:stCondLst>
                                            <p:cond delay="0"/>
                                          </p:stCondLst>
                                        </p:cTn>
                                        <p:tgtEl>
                                          <p:spTgt spid="3"/>
                                        </p:tgtEl>
                                        <p:attrNameLst>
                                          <p:attrName>style.visibility</p:attrName>
                                        </p:attrNameLst>
                                      </p:cBhvr>
                                      <p:to>
                                        <p:strVal val="visible"/>
                                      </p:to>
                                    </p:set>
                                  </p:childTnLst>
                                </p:cTn>
                              </p:par>
                            </p:childTnLst>
                          </p:cTn>
                        </p:par>
                        <p:par>
                          <p:cTn id="20" fill="hold">
                            <p:stCondLst>
                              <p:cond delay="0"/>
                            </p:stCondLst>
                            <p:childTnLst>
                              <p:par>
                                <p:cTn id="21" presetID="17" presetClass="entr" presetSubtype="4" fill="hold" nodeType="afterEffect">
                                  <p:stCondLst>
                                    <p:cond delay="0"/>
                                  </p:stCondLst>
                                  <p:childTnLs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ppt_y+#ppt_h/2"/>
                                          </p:val>
                                        </p:tav>
                                        <p:tav tm="100000">
                                          <p:val>
                                            <p:strVal val="#ppt_y"/>
                                          </p:val>
                                        </p:tav>
                                      </p:tavLst>
                                    </p:anim>
                                    <p:anim calcmode="lin" valueType="num">
                                      <p:cBhvr additive="base">
                                        <p:cTn id="24" dur="500" fill="hold"/>
                                        <p:tgtEl>
                                          <p:spTgt spid="6"/>
                                        </p:tgtEl>
                                        <p:attrNameLst>
                                          <p:attrName>ppt_w</p:attrName>
                                        </p:attrNameLst>
                                      </p:cBhvr>
                                      <p:tavLst>
                                        <p:tav tm="0">
                                          <p:val>
                                            <p:strVal val="#ppt_w"/>
                                          </p:val>
                                        </p:tav>
                                        <p:tav tm="100000">
                                          <p:val>
                                            <p:strVal val="#ppt_w"/>
                                          </p:val>
                                        </p:tav>
                                      </p:tavLst>
                                    </p:anim>
                                    <p:anim calcmode="lin" valueType="num">
                                      <p:cBhvr additive="base">
                                        <p:cTn id="25" dur="500" fill="hold"/>
                                        <p:tgtEl>
                                          <p:spTgt spid="6"/>
                                        </p:tgtEl>
                                        <p:attrNameLst>
                                          <p:attrName>ppt_h</p:attrName>
                                        </p:attrNameLst>
                                      </p:cBhvr>
                                      <p:tavLst>
                                        <p:tav tm="0">
                                          <p:val>
                                            <p:fltVal val="0"/>
                                          </p:val>
                                        </p:tav>
                                        <p:tav tm="100000">
                                          <p:val>
                                            <p:strVal val="#ppt_h"/>
                                          </p:val>
                                        </p:tav>
                                      </p:tavLst>
                                    </p:anim>
                                    <p:set>
                                      <p:cBhvr additive="base">
                                        <p:cTn id="26" dur="500"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55" presetClass="entr" presetSubtype="0" fill="hold" nodeType="afterEffect">
                                  <p:stCondLst>
                                    <p:cond delay="0"/>
                                  </p:stCondLst>
                                  <p:childTnLst>
                                    <p:anim calcmode="lin" valueType="num">
                                      <p:cBhvr>
                                        <p:cTn id="29" dur="1000" fill="hold"/>
                                        <p:tgtEl>
                                          <p:spTgt spid="7"/>
                                        </p:tgtEl>
                                        <p:attrNameLst>
                                          <p:attrName>ppt_w</p:attrName>
                                        </p:attrNameLst>
                                      </p:cBhvr>
                                      <p:tavLst>
                                        <p:tav tm="0">
                                          <p:val>
                                            <p:strVal val="#ppt_w*0.70"/>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Effect transition="in" filter="fade">
                                      <p:cBhvr>
                                        <p:cTn id="31" dur="1000"/>
                                        <p:tgtEl>
                                          <p:spTgt spid="7"/>
                                        </p:tgtEl>
                                      </p:cBhvr>
                                    </p:animEffec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Machine Learning Tools</a:t>
            </a:r>
          </a:p>
        </p:txBody>
      </p:sp>
      <p:sp>
        <p:nvSpPr>
          <p:cNvPr id="3" name="AutoShape 3"/>
          <p:cNvSpPr/>
          <p:nvPr/>
        </p:nvSpPr>
        <p:spPr>
          <a:xfrm>
            <a:off x="8846264" y="2824305"/>
            <a:ext cx="2560196" cy="338554"/>
          </a:xfrm>
          <a:prstGeom prst="rect">
            <a:avLst/>
          </a:prstGeom>
          <a:noFill/>
          <a:ln cap="flat" cmpd="sng">
            <a:prstDash val="solid"/>
          </a:ln>
        </p:spPr>
        <p:txBody>
          <a:bodyPr vert="horz" wrap="square" lIns="91440" tIns="45720" rIns="91440" bIns="45720" anchor="t">
            <a:spAutoFit/>
          </a:bodyPr>
          <a:lstStyle/>
          <a:p>
            <a:pPr marL="0" algn="l"/>
            <a:r>
              <a:rPr lang="zh-CN" altLang="en-US" sz="1600" b="1" i="0" u="none" baseline="0">
                <a:solidFill>
                  <a:srgbClr val="000000"/>
                </a:solidFill>
                <a:latin typeface="Arial"/>
                <a:ea typeface="Arial"/>
              </a:rPr>
              <a:t>NLTK for NLP functionalities</a:t>
            </a:r>
          </a:p>
        </p:txBody>
      </p:sp>
      <p:sp>
        <p:nvSpPr>
          <p:cNvPr id="4" name="AutoShape 4"/>
          <p:cNvSpPr/>
          <p:nvPr/>
        </p:nvSpPr>
        <p:spPr>
          <a:xfrm>
            <a:off x="8846265" y="3376468"/>
            <a:ext cx="2560196" cy="1171220"/>
          </a:xfrm>
          <a:prstGeom prst="rect">
            <a:avLst/>
          </a:prstGeom>
          <a:noFill/>
          <a:ln cap="flat" cmpd="sng">
            <a:prstDash val="solid"/>
          </a:ln>
        </p:spPr>
        <p:txBody>
          <a:bodyPr vert="horz" wrap="square" lIns="91440" tIns="45720" rIns="91440" bIns="45720" anchor="t">
            <a:spAutoFit/>
          </a:bodyPr>
          <a:lstStyle/>
          <a:p>
            <a:pPr marL="0" algn="l">
              <a:lnSpc>
                <a:spcPct val="120000"/>
              </a:lnSpc>
            </a:pPr>
            <a:r>
              <a:rPr lang="zh-CN" altLang="en-US" sz="1400" b="0" i="0" u="none" baseline="0">
                <a:solidFill>
                  <a:srgbClr val="000000"/>
                </a:solidFill>
                <a:latin typeface="Arial"/>
                <a:ea typeface="Arial"/>
              </a:rPr>
              <a:t>The Natural Language Toolkit (NLTK) is incorporated to perform complex NLP tasks, enabling effective processing of language data for course recommendations and analysis.</a:t>
            </a:r>
          </a:p>
        </p:txBody>
      </p:sp>
      <p:sp>
        <p:nvSpPr>
          <p:cNvPr id="5" name="AutoShape 5"/>
          <p:cNvSpPr/>
          <p:nvPr/>
        </p:nvSpPr>
        <p:spPr>
          <a:xfrm>
            <a:off x="8504952" y="2895058"/>
            <a:ext cx="190500" cy="190500"/>
          </a:xfrm>
          <a:prstGeom prst="ellipse">
            <a:avLst/>
          </a:prstGeom>
          <a:solidFill>
            <a:schemeClr val="accent2"/>
          </a:solidFill>
          <a:ln cap="flat" cmpd="sng">
            <a:prstDash val="solid"/>
          </a:ln>
        </p:spPr>
        <p:txBody>
          <a:bodyPr vert="horz" lIns="0" tIns="0" rIns="0" bIns="0" anchor="ctr">
            <a:normAutofit fontScale="55000" lnSpcReduction="20000"/>
          </a:bodyPr>
          <a:lstStyle/>
          <a:p>
            <a:pPr marL="0" algn="ctr"/>
            <a:endParaRPr/>
          </a:p>
        </p:txBody>
      </p:sp>
      <p:sp>
        <p:nvSpPr>
          <p:cNvPr id="6" name="AutoShape 6"/>
          <p:cNvSpPr/>
          <p:nvPr/>
        </p:nvSpPr>
        <p:spPr>
          <a:xfrm flipH="1">
            <a:off x="783950" y="2824305"/>
            <a:ext cx="2560196" cy="338554"/>
          </a:xfrm>
          <a:prstGeom prst="rect">
            <a:avLst/>
          </a:prstGeom>
          <a:noFill/>
          <a:ln cap="flat" cmpd="sng">
            <a:prstDash val="solid"/>
          </a:ln>
        </p:spPr>
        <p:txBody>
          <a:bodyPr vert="horz" wrap="square" lIns="91440" tIns="45720" rIns="91440" bIns="45720" anchor="t">
            <a:spAutoFit/>
          </a:bodyPr>
          <a:lstStyle/>
          <a:p>
            <a:pPr marL="0" algn="r"/>
            <a:r>
              <a:rPr lang="zh-CN" altLang="en-US" sz="1600" b="1" i="0" u="none" baseline="0">
                <a:solidFill>
                  <a:srgbClr val="000000"/>
                </a:solidFill>
                <a:latin typeface="Arial"/>
                <a:ea typeface="Arial"/>
              </a:rPr>
              <a:t>Scikit-Learn for model training</a:t>
            </a:r>
          </a:p>
        </p:txBody>
      </p:sp>
      <p:sp>
        <p:nvSpPr>
          <p:cNvPr id="7" name="AutoShape 7"/>
          <p:cNvSpPr/>
          <p:nvPr/>
        </p:nvSpPr>
        <p:spPr>
          <a:xfrm flipH="1">
            <a:off x="783949" y="3376468"/>
            <a:ext cx="2560196" cy="1171220"/>
          </a:xfrm>
          <a:prstGeom prst="rect">
            <a:avLst/>
          </a:prstGeom>
          <a:noFill/>
          <a:ln cap="flat" cmpd="sng">
            <a:prstDash val="solid"/>
          </a:ln>
        </p:spPr>
        <p:txBody>
          <a:bodyPr vert="horz" wrap="square" lIns="91440" tIns="45720" rIns="91440" bIns="45720" anchor="t">
            <a:spAutoFit/>
          </a:bodyPr>
          <a:lstStyle/>
          <a:p>
            <a:pPr marL="0" algn="r">
              <a:lnSpc>
                <a:spcPct val="120000"/>
              </a:lnSpc>
            </a:pPr>
            <a:r>
              <a:rPr lang="zh-CN" altLang="en-US" sz="1400" b="0" i="0" u="none" baseline="0">
                <a:solidFill>
                  <a:srgbClr val="000000"/>
                </a:solidFill>
                <a:latin typeface="Arial"/>
                <a:ea typeface="Arial"/>
              </a:rPr>
              <a:t>Scikit-Learn is utilized for training various machine learning models, offering a robust set of tools for implementing predictions and analytics within the education framework.</a:t>
            </a:r>
          </a:p>
        </p:txBody>
      </p:sp>
      <p:sp>
        <p:nvSpPr>
          <p:cNvPr id="8" name="AutoShape 8"/>
          <p:cNvSpPr/>
          <p:nvPr/>
        </p:nvSpPr>
        <p:spPr>
          <a:xfrm flipH="1">
            <a:off x="3494958" y="2895058"/>
            <a:ext cx="190500" cy="190500"/>
          </a:xfrm>
          <a:prstGeom prst="ellipse">
            <a:avLst/>
          </a:prstGeom>
          <a:solidFill>
            <a:schemeClr val="accent1"/>
          </a:solidFill>
          <a:ln cap="flat" cmpd="sng">
            <a:prstDash val="solid"/>
          </a:ln>
        </p:spPr>
        <p:txBody>
          <a:bodyPr vert="horz" lIns="0" tIns="0" rIns="0" bIns="0" anchor="ctr">
            <a:normAutofit fontScale="55000" lnSpcReduction="20000"/>
          </a:bodyPr>
          <a:lstStyle/>
          <a:p>
            <a:pPr marL="0" algn="ctr"/>
            <a:endParaRPr/>
          </a:p>
        </p:txBody>
      </p:sp>
      <p:sp>
        <p:nvSpPr>
          <p:cNvPr id="9" name="Freeform 9"/>
          <p:cNvSpPr/>
          <p:nvPr/>
        </p:nvSpPr>
        <p:spPr>
          <a:xfrm>
            <a:off x="4298860" y="2875747"/>
            <a:ext cx="3412715" cy="1912962"/>
          </a:xfrm>
          <a:custGeom>
            <a:avLst/>
            <a:gdLst/>
            <a:ahLst/>
            <a:cxnLst/>
            <a:rect l="l" t="t" r="r" b="b"/>
            <a:pathLst>
              <a:path w="526" h="295">
                <a:moveTo>
                  <a:pt x="289" y="240"/>
                </a:moveTo>
                <a:cubicBezTo>
                  <a:pt x="200" y="240"/>
                  <a:pt x="122" y="174"/>
                  <a:pt x="109" y="85"/>
                </a:cubicBezTo>
                <a:cubicBezTo>
                  <a:pt x="108" y="80"/>
                  <a:pt x="108" y="80"/>
                  <a:pt x="108" y="80"/>
                </a:cubicBezTo>
                <a:cubicBezTo>
                  <a:pt x="154" y="85"/>
                  <a:pt x="154" y="85"/>
                  <a:pt x="154" y="85"/>
                </a:cubicBezTo>
                <a:cubicBezTo>
                  <a:pt x="116" y="39"/>
                  <a:pt x="116" y="39"/>
                  <a:pt x="116" y="39"/>
                </a:cubicBezTo>
                <a:cubicBezTo>
                  <a:pt x="116" y="39"/>
                  <a:pt x="116" y="39"/>
                  <a:pt x="116" y="39"/>
                </a:cubicBezTo>
                <a:cubicBezTo>
                  <a:pt x="85" y="0"/>
                  <a:pt x="85" y="0"/>
                  <a:pt x="85" y="0"/>
                </a:cubicBezTo>
                <a:cubicBezTo>
                  <a:pt x="0" y="68"/>
                  <a:pt x="0" y="68"/>
                  <a:pt x="0" y="68"/>
                </a:cubicBezTo>
                <a:cubicBezTo>
                  <a:pt x="52" y="74"/>
                  <a:pt x="52" y="74"/>
                  <a:pt x="52" y="74"/>
                </a:cubicBezTo>
                <a:cubicBezTo>
                  <a:pt x="53" y="77"/>
                  <a:pt x="53" y="77"/>
                  <a:pt x="53" y="77"/>
                </a:cubicBezTo>
                <a:cubicBezTo>
                  <a:pt x="63" y="200"/>
                  <a:pt x="166" y="295"/>
                  <a:pt x="289" y="295"/>
                </a:cubicBezTo>
                <a:cubicBezTo>
                  <a:pt x="417" y="295"/>
                  <a:pt x="522" y="193"/>
                  <a:pt x="526" y="65"/>
                </a:cubicBezTo>
                <a:cubicBezTo>
                  <a:pt x="502" y="96"/>
                  <a:pt x="502" y="96"/>
                  <a:pt x="502" y="96"/>
                </a:cubicBezTo>
                <a:cubicBezTo>
                  <a:pt x="501" y="97"/>
                  <a:pt x="499" y="98"/>
                  <a:pt x="498" y="98"/>
                </a:cubicBezTo>
                <a:cubicBezTo>
                  <a:pt x="498" y="98"/>
                  <a:pt x="498" y="98"/>
                  <a:pt x="498" y="98"/>
                </a:cubicBezTo>
                <a:cubicBezTo>
                  <a:pt x="497" y="98"/>
                  <a:pt x="497" y="98"/>
                  <a:pt x="496" y="97"/>
                </a:cubicBezTo>
                <a:cubicBezTo>
                  <a:pt x="496" y="97"/>
                  <a:pt x="496" y="97"/>
                  <a:pt x="496" y="97"/>
                </a:cubicBezTo>
                <a:cubicBezTo>
                  <a:pt x="495" y="97"/>
                  <a:pt x="495" y="97"/>
                  <a:pt x="494" y="97"/>
                </a:cubicBezTo>
                <a:cubicBezTo>
                  <a:pt x="470" y="77"/>
                  <a:pt x="470" y="77"/>
                  <a:pt x="470" y="77"/>
                </a:cubicBezTo>
                <a:cubicBezTo>
                  <a:pt x="460" y="169"/>
                  <a:pt x="382" y="240"/>
                  <a:pt x="289" y="240"/>
                </a:cubicBezTo>
                <a:close/>
              </a:path>
            </a:pathLst>
          </a:custGeom>
          <a:solidFill>
            <a:schemeClr val="accent1">
              <a:alpha val="15000"/>
            </a:schemeClr>
          </a:solidFill>
          <a:ln cap="flat" cmpd="sng">
            <a:prstDash val="solid"/>
          </a:ln>
        </p:spPr>
        <p:txBody>
          <a:bodyPr rot="0" vert="horz" wrap="square" lIns="180000" tIns="46800" rIns="180000" bIns="46800" anchor="ctr">
            <a:prstTxWarp prst="textNoShape">
              <a:avLst/>
            </a:prstTxWarp>
            <a:noAutofit/>
          </a:bodyPr>
          <a:lstStyle/>
          <a:p>
            <a:pPr marL="0" algn="ctr"/>
            <a:endParaRPr/>
          </a:p>
        </p:txBody>
      </p:sp>
      <p:sp>
        <p:nvSpPr>
          <p:cNvPr id="10" name="Freeform 10"/>
          <p:cNvSpPr/>
          <p:nvPr/>
        </p:nvSpPr>
        <p:spPr>
          <a:xfrm>
            <a:off x="4662576" y="1689067"/>
            <a:ext cx="3309124" cy="1731104"/>
          </a:xfrm>
          <a:custGeom>
            <a:avLst/>
            <a:gdLst/>
            <a:ahLst/>
            <a:cxnLst/>
            <a:rect l="l" t="t" r="r" b="b"/>
            <a:pathLst>
              <a:path w="510" h="267">
                <a:moveTo>
                  <a:pt x="233" y="55"/>
                </a:moveTo>
                <a:cubicBezTo>
                  <a:pt x="314" y="55"/>
                  <a:pt x="387" y="110"/>
                  <a:pt x="408" y="188"/>
                </a:cubicBezTo>
                <a:cubicBezTo>
                  <a:pt x="410" y="193"/>
                  <a:pt x="410" y="193"/>
                  <a:pt x="410" y="193"/>
                </a:cubicBezTo>
                <a:cubicBezTo>
                  <a:pt x="356" y="199"/>
                  <a:pt x="356" y="199"/>
                  <a:pt x="356" y="199"/>
                </a:cubicBezTo>
                <a:cubicBezTo>
                  <a:pt x="407" y="240"/>
                  <a:pt x="407" y="240"/>
                  <a:pt x="407" y="240"/>
                </a:cubicBezTo>
                <a:cubicBezTo>
                  <a:pt x="407" y="240"/>
                  <a:pt x="407" y="240"/>
                  <a:pt x="407" y="240"/>
                </a:cubicBezTo>
                <a:cubicBezTo>
                  <a:pt x="441" y="267"/>
                  <a:pt x="441" y="267"/>
                  <a:pt x="441" y="267"/>
                </a:cubicBezTo>
                <a:cubicBezTo>
                  <a:pt x="510" y="182"/>
                  <a:pt x="510" y="182"/>
                  <a:pt x="510" y="182"/>
                </a:cubicBezTo>
                <a:cubicBezTo>
                  <a:pt x="465" y="187"/>
                  <a:pt x="465" y="187"/>
                  <a:pt x="465" y="187"/>
                </a:cubicBezTo>
                <a:cubicBezTo>
                  <a:pt x="464" y="183"/>
                  <a:pt x="464" y="183"/>
                  <a:pt x="464" y="183"/>
                </a:cubicBezTo>
                <a:cubicBezTo>
                  <a:pt x="439" y="75"/>
                  <a:pt x="344" y="0"/>
                  <a:pt x="233" y="0"/>
                </a:cubicBezTo>
                <a:cubicBezTo>
                  <a:pt x="120" y="0"/>
                  <a:pt x="22" y="81"/>
                  <a:pt x="0" y="191"/>
                </a:cubicBezTo>
                <a:cubicBezTo>
                  <a:pt x="26" y="170"/>
                  <a:pt x="26" y="170"/>
                  <a:pt x="26" y="170"/>
                </a:cubicBezTo>
                <a:cubicBezTo>
                  <a:pt x="27" y="169"/>
                  <a:pt x="29" y="169"/>
                  <a:pt x="30" y="169"/>
                </a:cubicBezTo>
                <a:cubicBezTo>
                  <a:pt x="32" y="169"/>
                  <a:pt x="33" y="170"/>
                  <a:pt x="34" y="171"/>
                </a:cubicBezTo>
                <a:cubicBezTo>
                  <a:pt x="55" y="198"/>
                  <a:pt x="55" y="198"/>
                  <a:pt x="55" y="198"/>
                </a:cubicBezTo>
                <a:cubicBezTo>
                  <a:pt x="74" y="115"/>
                  <a:pt x="147" y="55"/>
                  <a:pt x="233" y="55"/>
                </a:cubicBezTo>
                <a:close/>
              </a:path>
            </a:pathLst>
          </a:custGeom>
          <a:solidFill>
            <a:schemeClr val="accent1">
              <a:alpha val="15000"/>
            </a:schemeClr>
          </a:solidFill>
          <a:ln cap="flat" cmpd="sng">
            <a:prstDash val="solid"/>
          </a:ln>
        </p:spPr>
        <p:txBody>
          <a:bodyPr rot="0" vert="horz" wrap="square" lIns="180000" tIns="46800" rIns="180000" bIns="46800" anchor="ctr">
            <a:prstTxWarp prst="textNoShape">
              <a:avLst/>
            </a:prstTxWarp>
            <a:noAutofit/>
          </a:bodyPr>
          <a:lstStyle/>
          <a:p>
            <a:pPr marL="0" algn="ctr"/>
            <a:endParaRPr/>
          </a:p>
        </p:txBody>
      </p:sp>
      <p:pic>
        <p:nvPicPr>
          <p:cNvPr id="11" name="Picture 10">
            <a:extLst>
              <a:ext uri="{FF2B5EF4-FFF2-40B4-BE49-F238E27FC236}">
                <a16:creationId xmlns:a16="http://schemas.microsoft.com/office/drawing/2014/main" id="{9F3793B6-5D16-C7F4-8D3F-4210D37606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0800" y="13432"/>
            <a:ext cx="1928648" cy="1277730"/>
          </a:xfrm>
          <a:prstGeom prst="rect">
            <a:avLst/>
          </a:prstGeom>
        </p:spPr>
      </p:pic>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anim calcmode="lin" valueType="num">
                                      <p:cBhvr>
                                        <p:cTn id="6" dur="911"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7" dur="332"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 dur="332" tmFilter="0, 0; 0.125,0.2665; 0.25,0.4; 0.375,0.465; 0.5,0.5;  0.625,0.535; 0.75,0.6; 0.875,0.7335; 1,1">
                                          <p:stCondLst>
                                            <p:cond delay="332"/>
                                          </p:stCondLst>
                                        </p:cTn>
                                        <p:tgtEl>
                                          <p:spTgt spid="2"/>
                                        </p:tgtEl>
                                        <p:attrNameLst>
                                          <p:attrName>ppt_y</p:attrName>
                                        </p:attrNameLst>
                                      </p:cBhvr>
                                      <p:tavLst>
                                        <p:tav tm="0" fmla="#ppt_y-sin(pi*$)/9">
                                          <p:val>
                                            <p:fltVal val="0"/>
                                          </p:val>
                                        </p:tav>
                                        <p:tav tm="100000">
                                          <p:val>
                                            <p:fltVal val="1"/>
                                          </p:val>
                                        </p:tav>
                                      </p:tavLst>
                                    </p:anim>
                                    <p:anim calcmode="lin" valueType="num">
                                      <p:cBhvr>
                                        <p:cTn id="9" dur="166" tmFilter="0, 0; 0.125,0.2665; 0.25,0.4; 0.375,0.465; 0.5,0.5;  0.625,0.535; 0.75,0.6; 0.875,0.7335; 1,1">
                                          <p:stCondLst>
                                            <p:cond delay="662"/>
                                          </p:stCondLst>
                                        </p:cTn>
                                        <p:tgtEl>
                                          <p:spTgt spid="2"/>
                                        </p:tgtEl>
                                        <p:attrNameLst>
                                          <p:attrName>ppt_y</p:attrName>
                                        </p:attrNameLst>
                                      </p:cBhvr>
                                      <p:tavLst>
                                        <p:tav tm="0" fmla="#ppt_y-sin(pi*$)/27">
                                          <p:val>
                                            <p:fltVal val="0"/>
                                          </p:val>
                                        </p:tav>
                                        <p:tav tm="100000">
                                          <p:val>
                                            <p:fltVal val="1"/>
                                          </p:val>
                                        </p:tav>
                                      </p:tavLst>
                                    </p:anim>
                                    <p:anim calcmode="lin" valueType="num">
                                      <p:cBhvr>
                                        <p:cTn id="10" dur="82" tmFilter="0, 0; 0.125,0.2665; 0.25,0.4; 0.375,0.465; 0.5,0.5;  0.625,0.535; 0.75,0.6; 0.875,0.7335; 1,1">
                                          <p:stCondLst>
                                            <p:cond delay="828"/>
                                          </p:stCondLst>
                                        </p:cTn>
                                        <p:tgtEl>
                                          <p:spTgt spid="2"/>
                                        </p:tgtEl>
                                        <p:attrNameLst>
                                          <p:attrName>ppt_y</p:attrName>
                                        </p:attrNameLst>
                                      </p:cBhvr>
                                      <p:tavLst>
                                        <p:tav tm="0" fmla="#ppt_y-sin(pi*$)/81">
                                          <p:val>
                                            <p:fltVal val="0"/>
                                          </p:val>
                                        </p:tav>
                                        <p:tav tm="100000">
                                          <p:val>
                                            <p:fltVal val="1"/>
                                          </p:val>
                                        </p:tav>
                                      </p:tavLst>
                                    </p:anim>
                                    <p:animEffect transition="in" filter="wipe(down)">
                                      <p:cBhvr>
                                        <p:cTn id="11" dur="290">
                                          <p:stCondLst>
                                            <p:cond delay="0"/>
                                          </p:stCondLst>
                                        </p:cTn>
                                        <p:tgtEl>
                                          <p:spTgt spid="2"/>
                                        </p:tgtEl>
                                      </p:cBhvr>
                                    </p:animEffect>
                                    <p:animScale>
                                      <p:cBhvr>
                                        <p:cTn id="12" dur="13">
                                          <p:stCondLst>
                                            <p:cond delay="325"/>
                                          </p:stCondLst>
                                        </p:cTn>
                                        <p:tgtEl>
                                          <p:spTgt spid="2"/>
                                        </p:tgtEl>
                                      </p:cBhvr>
                                      <p:to x="100000" y="60000"/>
                                    </p:animScale>
                                    <p:animScale>
                                      <p:cBhvr>
                                        <p:cTn id="13" dur="83" decel="50000">
                                          <p:stCondLst>
                                            <p:cond delay="338"/>
                                          </p:stCondLst>
                                        </p:cTn>
                                        <p:tgtEl>
                                          <p:spTgt spid="2"/>
                                        </p:tgtEl>
                                      </p:cBhvr>
                                      <p:to x="100000" y="100000"/>
                                    </p:animScale>
                                    <p:animScale>
                                      <p:cBhvr>
                                        <p:cTn id="14" dur="13">
                                          <p:stCondLst>
                                            <p:cond delay="656"/>
                                          </p:stCondLst>
                                        </p:cTn>
                                        <p:tgtEl>
                                          <p:spTgt spid="2"/>
                                        </p:tgtEl>
                                      </p:cBhvr>
                                      <p:to x="100000" y="80000"/>
                                    </p:animScale>
                                    <p:animScale>
                                      <p:cBhvr>
                                        <p:cTn id="15" dur="83" decel="50000">
                                          <p:stCondLst>
                                            <p:cond delay="669"/>
                                          </p:stCondLst>
                                        </p:cTn>
                                        <p:tgtEl>
                                          <p:spTgt spid="2"/>
                                        </p:tgtEl>
                                      </p:cBhvr>
                                      <p:to x="100000" y="100000"/>
                                    </p:animScale>
                                    <p:animScale>
                                      <p:cBhvr>
                                        <p:cTn id="16" dur="13">
                                          <p:stCondLst>
                                            <p:cond delay="821"/>
                                          </p:stCondLst>
                                        </p:cTn>
                                        <p:tgtEl>
                                          <p:spTgt spid="2"/>
                                        </p:tgtEl>
                                      </p:cBhvr>
                                      <p:to x="100000" y="90000"/>
                                    </p:animScale>
                                    <p:animScale>
                                      <p:cBhvr>
                                        <p:cTn id="17" dur="83" decel="50000">
                                          <p:stCondLst>
                                            <p:cond delay="834"/>
                                          </p:stCondLst>
                                        </p:cTn>
                                        <p:tgtEl>
                                          <p:spTgt spid="2"/>
                                        </p:tgtEl>
                                      </p:cBhvr>
                                      <p:to x="100000" y="100000"/>
                                    </p:animScale>
                                    <p:animScale>
                                      <p:cBhvr>
                                        <p:cTn id="18" dur="13">
                                          <p:stCondLst>
                                            <p:cond delay="904"/>
                                          </p:stCondLst>
                                        </p:cTn>
                                        <p:tgtEl>
                                          <p:spTgt spid="2"/>
                                        </p:tgtEl>
                                      </p:cBhvr>
                                      <p:to x="100000" y="95000"/>
                                    </p:animScale>
                                    <p:animScale>
                                      <p:cBhvr>
                                        <p:cTn id="19" dur="83" decel="50000">
                                          <p:stCondLst>
                                            <p:cond delay="917"/>
                                          </p:stCondLst>
                                        </p:cTn>
                                        <p:tgtEl>
                                          <p:spTgt spid="2"/>
                                        </p:tgtEl>
                                      </p:cBhvr>
                                      <p:to x="100000" y="100000"/>
                                    </p:animScale>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0"/>
                            </p:stCondLst>
                            <p:childTnLst>
                              <p:par>
                                <p:cTn id="22" presetID="23" presetClass="entr" presetSubtype="272" fill="hold" nodeType="afterEffect">
                                  <p:stCondLst>
                                    <p:cond delay="0"/>
                                  </p:stCondLst>
                                  <p:childTnLst>
                                    <p:anim calcmode="lin" valueType="num">
                                      <p:cBhvr>
                                        <p:cTn id="23" dur="500" fill="hold"/>
                                        <p:tgtEl>
                                          <p:spTgt spid="6"/>
                                        </p:tgtEl>
                                        <p:attrNameLst>
                                          <p:attrName>ppt_w</p:attrName>
                                        </p:attrNameLst>
                                      </p:cBhvr>
                                      <p:tavLst>
                                        <p:tav tm="0">
                                          <p:val>
                                            <p:strVal val="2/3*#ppt_w"/>
                                          </p:val>
                                        </p:tav>
                                        <p:tav tm="100000">
                                          <p:val>
                                            <p:strVal val="#ppt_w"/>
                                          </p:val>
                                        </p:tav>
                                      </p:tavLst>
                                    </p:anim>
                                    <p:anim calcmode="lin" valueType="num">
                                      <p:cBhvr>
                                        <p:cTn id="24" dur="500" fill="hold"/>
                                        <p:tgtEl>
                                          <p:spTgt spid="6"/>
                                        </p:tgtEl>
                                        <p:attrNameLst>
                                          <p:attrName>ppt_h</p:attrName>
                                        </p:attrNameLst>
                                      </p:cBhvr>
                                      <p:tavLst>
                                        <p:tav tm="0">
                                          <p:val>
                                            <p:strVal val="2/3*#ppt_h"/>
                                          </p:val>
                                        </p:tav>
                                        <p:tav tm="100000">
                                          <p:val>
                                            <p:strVal val="#ppt_h"/>
                                          </p:val>
                                        </p:tav>
                                      </p:tavLst>
                                    </p:anim>
                                    <p:set>
                                      <p:cBhvr>
                                        <p:cTn id="25" dur="500" fill="hold">
                                          <p:stCondLst>
                                            <p:cond delay="0"/>
                                          </p:stCondLst>
                                        </p:cTn>
                                        <p:tgtEl>
                                          <p:spTgt spid="6"/>
                                        </p:tgtEl>
                                        <p:attrNameLst>
                                          <p:attrName>style.visibility</p:attrName>
                                        </p:attrNameLst>
                                      </p:cBhvr>
                                      <p:to>
                                        <p:strVal val="visible"/>
                                      </p:to>
                                    </p:set>
                                  </p:childTnLst>
                                </p:cTn>
                              </p:par>
                            </p:childTnLst>
                          </p:cTn>
                        </p:par>
                        <p:par>
                          <p:cTn id="26" fill="hold">
                            <p:stCondLst>
                              <p:cond delay="0"/>
                            </p:stCondLst>
                            <p:childTnLst>
                              <p:par>
                                <p:cTn id="27" presetID="21" presetClass="entr" presetSubtype="3" fill="hold" nodeType="afterEffect">
                                  <p:stCondLst>
                                    <p:cond delay="0"/>
                                  </p:stCondLst>
                                  <p:childTnLst>
                                    <p:animEffect transition="in" filter="wheel(3)">
                                      <p:cBhvr>
                                        <p:cTn id="28" dur="1000"/>
                                        <p:tgtEl>
                                          <p:spTgt spid="7"/>
                                        </p:tgtEl>
                                      </p:cBhvr>
                                    </p:animEffect>
                                    <p:set>
                                      <p:cBhvr>
                                        <p:cTn id="29" dur="1000" fill="hold">
                                          <p:stCondLst>
                                            <p:cond delay="0"/>
                                          </p:stCondLst>
                                        </p:cTn>
                                        <p:tgtEl>
                                          <p:spTgt spid="7"/>
                                        </p:tgtEl>
                                        <p:attrNameLst>
                                          <p:attrName>style.visibility</p:attrName>
                                        </p:attrNameLst>
                                      </p:cBhvr>
                                      <p:to>
                                        <p:strVal val="visible"/>
                                      </p:to>
                                    </p:set>
                                  </p:childTnLst>
                                </p:cTn>
                              </p:par>
                            </p:childTnLst>
                          </p:cTn>
                        </p:par>
                        <p:par>
                          <p:cTn id="30" fill="hold">
                            <p:stCondLst>
                              <p:cond delay="0"/>
                            </p:stCondLst>
                            <p:childTnLst>
                              <p:par>
                                <p:cTn id="31" presetID="42" presetClass="entr" presetSubtype="0" fill="hold" nodeType="afterEffect">
                                  <p:stCondLst>
                                    <p:cond delay="0"/>
                                  </p:stCondLst>
                                  <p:childTnLs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animEffect transition="in" filter="fade">
                                      <p:cBhvr>
                                        <p:cTn id="34" dur="1000"/>
                                        <p:tgtEl>
                                          <p:spTgt spid="3"/>
                                        </p:tgtEl>
                                      </p:cBhvr>
                                    </p:animEffect>
                                    <p:set>
                                      <p:cBhvr>
                                        <p:cTn id="35" dur="1" fill="hold">
                                          <p:stCondLst>
                                            <p:cond delay="0"/>
                                          </p:stCondLst>
                                        </p:cTn>
                                        <p:tgtEl>
                                          <p:spTgt spid="3"/>
                                        </p:tgtEl>
                                        <p:attrNameLst>
                                          <p:attrName>style.visibility</p:attrName>
                                        </p:attrNameLst>
                                      </p:cBhvr>
                                      <p:to>
                                        <p:strVal val="visible"/>
                                      </p:to>
                                    </p:set>
                                  </p:childTnLst>
                                </p:cTn>
                              </p:par>
                            </p:childTnLst>
                          </p:cTn>
                        </p:par>
                        <p:par>
                          <p:cTn id="36" fill="hold">
                            <p:stCondLst>
                              <p:cond delay="0"/>
                            </p:stCondLst>
                            <p:childTnLst>
                              <p:par>
                                <p:cTn id="37" presetID="14" presetClass="entr" presetSubtype="10" fill="hold" nodeType="afterEffect">
                                  <p:stCondLst>
                                    <p:cond delay="0"/>
                                  </p:stCondLst>
                                  <p:childTnLst>
                                    <p:animEffect transition="in" filter="randombar(horizontal)">
                                      <p:cBhvr>
                                        <p:cTn id="38" dur="1000"/>
                                        <p:tgtEl>
                                          <p:spTgt spid="4"/>
                                        </p:tgtEl>
                                      </p:cBhvr>
                                    </p:animEffect>
                                    <p:set>
                                      <p:cBhvr>
                                        <p:cTn id="39" dur="1000"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Results and Future Developments</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06</a:t>
            </a:r>
            <a:endParaRPr lang="en-US" sz="1100"/>
          </a:p>
        </p:txBody>
      </p:sp>
      <p:pic>
        <p:nvPicPr>
          <p:cNvPr id="6" name="Picture 5">
            <a:extLst>
              <a:ext uri="{FF2B5EF4-FFF2-40B4-BE49-F238E27FC236}">
                <a16:creationId xmlns:a16="http://schemas.microsoft.com/office/drawing/2014/main" id="{09432B26-CFDB-A1FF-0ABA-DE6C906646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400" y="533400"/>
            <a:ext cx="1981200" cy="1312545"/>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anim calcmode="lin" valueType="num">
                                      <p:cBhvr>
                                        <p:cTn id="6" dur="500" fill="hold"/>
                                        <p:tgtEl>
                                          <p:spTgt spid="5"/>
                                        </p:tgtEl>
                                        <p:attrNameLst>
                                          <p:attrName>ppt_w</p:attrName>
                                        </p:attrNameLst>
                                      </p:cBhvr>
                                      <p:tavLst>
                                        <p:tav tm="0">
                                          <p:val>
                                            <p:fltVal val="0"/>
                                          </p:val>
                                        </p:tav>
                                        <p:tav tm="100000">
                                          <p:val>
                                            <p:strVal val="#ppt_w"/>
                                          </p:val>
                                        </p:tav>
                                      </p:tavLst>
                                    </p:anim>
                                    <p:anim calcmode="lin" valueType="num">
                                      <p:cBhvr>
                                        <p:cTn id="7" dur="500" fill="hold"/>
                                        <p:tgtEl>
                                          <p:spTgt spid="5"/>
                                        </p:tgtEl>
                                        <p:attrNameLst>
                                          <p:attrName>ppt_h</p:attrName>
                                        </p:attrNameLst>
                                      </p:cBhvr>
                                      <p:tavLst>
                                        <p:tav tm="0">
                                          <p:val>
                                            <p:fltVal val="0"/>
                                          </p:val>
                                        </p:tav>
                                        <p:tav tm="100000">
                                          <p:val>
                                            <p:strVal val="#ppt_h"/>
                                          </p:val>
                                        </p:tav>
                                      </p:tavLst>
                                    </p:anim>
                                    <p:anim calcmode="lin" valueType="num">
                                      <p:cBhvr>
                                        <p:cTn id="8" dur="500" fill="hold"/>
                                        <p:tgtEl>
                                          <p:spTgt spid="5"/>
                                        </p:tgtEl>
                                        <p:attrNameLst>
                                          <p:attrName>ppt_x</p:attrName>
                                        </p:attrNameLst>
                                      </p:cBhvr>
                                      <p:tavLst>
                                        <p:tav tm="0">
                                          <p:val>
                                            <p:fltVal val="0.5"/>
                                          </p:val>
                                        </p:tav>
                                        <p:tav tm="100000">
                                          <p:val>
                                            <p:strVal val="#ppt_x"/>
                                          </p:val>
                                        </p:tav>
                                      </p:tavLst>
                                    </p:anim>
                                    <p:anim calcmode="lin" valueType="num">
                                      <p:cBhvr>
                                        <p:cTn id="9" dur="500" fill="hold"/>
                                        <p:tgtEl>
                                          <p:spTgt spid="5"/>
                                        </p:tgtEl>
                                        <p:attrNameLst>
                                          <p:attrName>ppt_y</p:attrName>
                                        </p:attrNameLst>
                                      </p:cBhvr>
                                      <p:tavLst>
                                        <p:tav tm="0">
                                          <p:val>
                                            <p:fltVal val="0.5"/>
                                          </p:val>
                                        </p:tav>
                                        <p:tav tm="100000">
                                          <p:val>
                                            <p:strVal val="#ppt_y"/>
                                          </p:val>
                                        </p:tav>
                                      </p:tavLst>
                                    </p:anim>
                                    <p:set>
                                      <p:cBhvr>
                                        <p:cTn id="10" dur="500" fill="hold">
                                          <p:stCondLst>
                                            <p:cond delay="0"/>
                                          </p:stCondLst>
                                        </p:cTn>
                                        <p:tgtEl>
                                          <p:spTgt spid="5"/>
                                        </p:tgtEl>
                                        <p:attrNameLst>
                                          <p:attrName>style.visibility</p:attrName>
                                        </p:attrNameLst>
                                      </p:cBhvr>
                                      <p:to>
                                        <p:strVal val="visible"/>
                                      </p:to>
                                    </p:set>
                                  </p:childTnLst>
                                </p:cTn>
                              </p:par>
                            </p:childTnLst>
                          </p:cTn>
                        </p:par>
                        <p:par>
                          <p:cTn id="11" fill="hold">
                            <p:stCondLst>
                              <p:cond delay="0"/>
                            </p:stCondLst>
                            <p:childTnLst>
                              <p:par>
                                <p:cTn id="12" presetID="2" presetClass="entr" presetSubtype="12" fill="hold" nodeType="afterEffect">
                                  <p:stCondLst>
                                    <p:cond delay="0"/>
                                  </p:stCondLst>
                                  <p:childTnLst>
                                    <p:anim calcmode="lin" valueType="num">
                                      <p:cBhvr additive="base">
                                        <p:cTn id="13" dur="1000" fill="hold"/>
                                        <p:tgtEl>
                                          <p:spTgt spid="2"/>
                                        </p:tgtEl>
                                        <p:attrNameLst>
                                          <p:attrName>ppt_x</p:attrName>
                                        </p:attrNameLst>
                                      </p:cBhvr>
                                      <p:tavLst>
                                        <p:tav tm="0">
                                          <p:val>
                                            <p:strVal val="0-#ppt_w/2"/>
                                          </p:val>
                                        </p:tav>
                                        <p:tav tm="100000">
                                          <p:val>
                                            <p:strVal val="#ppt_x"/>
                                          </p:val>
                                        </p:tav>
                                      </p:tavLst>
                                    </p:anim>
                                    <p:anim calcmode="lin" valueType="num">
                                      <p:cBhvr additive="base">
                                        <p:cTn id="14" dur="1000" fill="hold"/>
                                        <p:tgtEl>
                                          <p:spTgt spid="2"/>
                                        </p:tgtEl>
                                        <p:attrNameLst>
                                          <p:attrName>ppt_y</p:attrName>
                                        </p:attrNameLst>
                                      </p:cBhvr>
                                      <p:tavLst>
                                        <p:tav tm="0">
                                          <p:val>
                                            <p:strVal val="1+#ppt_h/2"/>
                                          </p:val>
                                        </p:tav>
                                        <p:tav tm="100000">
                                          <p:val>
                                            <p:strVal val="#ppt_y"/>
                                          </p:val>
                                        </p:tav>
                                      </p:tavLst>
                                    </p:anim>
                                    <p:set>
                                      <p:cBhvr>
                                        <p:cTn id="15"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dirty="0">
                <a:solidFill>
                  <a:srgbClr val="000000"/>
                </a:solidFill>
                <a:latin typeface="+mn-ea"/>
                <a:ea typeface="+mn-ea"/>
              </a:rPr>
              <a:t>Achievements of the Project</a:t>
            </a:r>
          </a:p>
        </p:txBody>
      </p:sp>
      <p:sp>
        <p:nvSpPr>
          <p:cNvPr id="3" name="AutoShape 3"/>
          <p:cNvSpPr/>
          <p:nvPr/>
        </p:nvSpPr>
        <p:spPr>
          <a:xfrm>
            <a:off x="0" y="4925598"/>
            <a:ext cx="12192000" cy="2209799"/>
          </a:xfrm>
          <a:prstGeom prst="rect">
            <a:avLst/>
          </a:prstGeom>
          <a:solidFill>
            <a:schemeClr val="accent1">
              <a:alpha val="50000"/>
            </a:schemeClr>
          </a:solidFill>
          <a:ln cap="flat" cmpd="sng">
            <a:prstDash val="solid"/>
          </a:ln>
        </p:spPr>
        <p:txBody>
          <a:bodyPr vert="horz" wrap="square" lIns="91440" tIns="45720" rIns="91440" bIns="45720" anchor="ctr">
            <a:noAutofit/>
          </a:bodyPr>
          <a:lstStyle/>
          <a:p>
            <a:pPr marL="0" algn="ctr">
              <a:lnSpc>
                <a:spcPct val="130000"/>
              </a:lnSpc>
            </a:pPr>
            <a:endParaRPr/>
          </a:p>
        </p:txBody>
      </p:sp>
      <p:sp>
        <p:nvSpPr>
          <p:cNvPr id="4" name="AutoShape 4"/>
          <p:cNvSpPr/>
          <p:nvPr/>
        </p:nvSpPr>
        <p:spPr>
          <a:xfrm>
            <a:off x="1612825" y="4215486"/>
            <a:ext cx="1789612" cy="1789612"/>
          </a:xfrm>
          <a:prstGeom prst="ellipse">
            <a:avLst/>
          </a:prstGeom>
          <a:pattFill prst="pct5">
            <a:fgClr>
              <a:srgbClr val="E4E6EA"/>
            </a:fgClr>
            <a:bgClr>
              <a:srgbClr val="ADB5BF"/>
            </a:bgClr>
          </a:patt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5" name="AutoShape 5"/>
          <p:cNvSpPr/>
          <p:nvPr/>
        </p:nvSpPr>
        <p:spPr>
          <a:xfrm>
            <a:off x="822613" y="1492555"/>
            <a:ext cx="2633963" cy="830997"/>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dirty="0">
                <a:solidFill>
                  <a:schemeClr val="accent1"/>
                </a:solidFill>
                <a:latin typeface="Arial"/>
                <a:ea typeface="Arial"/>
              </a:rPr>
              <a:t>Accuracy of score </a:t>
            </a:r>
            <a:r>
              <a:rPr lang="en-US" altLang="zh-CN" sz="1600" b="1" dirty="0">
                <a:solidFill>
                  <a:schemeClr val="accent1"/>
                </a:solidFill>
                <a:latin typeface="Arial"/>
                <a:ea typeface="Arial"/>
              </a:rPr>
              <a:t>Assessment </a:t>
            </a:r>
          </a:p>
          <a:p>
            <a:pPr marL="0" algn="ctr"/>
            <a:endParaRPr lang="zh-CN" altLang="en-US" sz="1600" b="1" i="0" u="none" baseline="0" dirty="0">
              <a:solidFill>
                <a:schemeClr val="accent1"/>
              </a:solidFill>
              <a:latin typeface="Arial"/>
              <a:ea typeface="Arial"/>
            </a:endParaRPr>
          </a:p>
        </p:txBody>
      </p:sp>
      <p:sp>
        <p:nvSpPr>
          <p:cNvPr id="7" name="AutoShape 7"/>
          <p:cNvSpPr/>
          <p:nvPr/>
        </p:nvSpPr>
        <p:spPr>
          <a:xfrm>
            <a:off x="5200398" y="4260322"/>
            <a:ext cx="1789612" cy="1789612"/>
          </a:xfrm>
          <a:prstGeom prst="ellipse">
            <a:avLst/>
          </a:prstGeom>
          <a:pattFill prst="pct5">
            <a:fgClr>
              <a:srgbClr val="E4E6EA"/>
            </a:fgClr>
            <a:bgClr>
              <a:srgbClr val="ADB5BF"/>
            </a:bgClr>
          </a:patt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10" name="AutoShape 10"/>
          <p:cNvSpPr/>
          <p:nvPr/>
        </p:nvSpPr>
        <p:spPr>
          <a:xfrm>
            <a:off x="8789562" y="4215486"/>
            <a:ext cx="1789612" cy="1789612"/>
          </a:xfrm>
          <a:prstGeom prst="ellipse">
            <a:avLst/>
          </a:prstGeom>
          <a:pattFill prst="pct5">
            <a:fgClr>
              <a:srgbClr val="E4E6EA"/>
            </a:fgClr>
            <a:bgClr>
              <a:srgbClr val="ADB5BF"/>
            </a:bgClr>
          </a:patt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11" name="AutoShape 11"/>
          <p:cNvSpPr/>
          <p:nvPr/>
        </p:nvSpPr>
        <p:spPr>
          <a:xfrm>
            <a:off x="9303306" y="1516903"/>
            <a:ext cx="2633963" cy="830997"/>
          </a:xfrm>
          <a:prstGeom prst="rect">
            <a:avLst/>
          </a:prstGeom>
          <a:noFill/>
          <a:ln cap="flat" cmpd="sng">
            <a:prstDash val="solid"/>
          </a:ln>
        </p:spPr>
        <p:txBody>
          <a:bodyPr vert="horz" wrap="square" lIns="91440" tIns="45720" rIns="91440" bIns="45720" anchor="t">
            <a:spAutoFit/>
          </a:bodyPr>
          <a:lstStyle/>
          <a:p>
            <a:pPr marL="0" algn="ctr"/>
            <a:r>
              <a:rPr lang="en-US" altLang="zh-CN" sz="1600" b="1" dirty="0">
                <a:solidFill>
                  <a:schemeClr val="accent1"/>
                </a:solidFill>
                <a:latin typeface="Arial"/>
                <a:ea typeface="Arial"/>
              </a:rPr>
              <a:t>Accuracy of Course Recommendation </a:t>
            </a:r>
          </a:p>
          <a:p>
            <a:pPr marL="0" algn="ctr"/>
            <a:endParaRPr lang="zh-CN" altLang="en-US" sz="1600" b="1" i="0" u="none" baseline="0" dirty="0">
              <a:solidFill>
                <a:schemeClr val="accent1"/>
              </a:solidFill>
              <a:latin typeface="Arial"/>
              <a:ea typeface="Arial"/>
            </a:endParaRPr>
          </a:p>
        </p:txBody>
      </p:sp>
      <p:sp>
        <p:nvSpPr>
          <p:cNvPr id="13" name="TextBox 13"/>
          <p:cNvSpPr txBox="1"/>
          <p:nvPr/>
        </p:nvSpPr>
        <p:spPr>
          <a:xfrm>
            <a:off x="2056733" y="4665337"/>
            <a:ext cx="785457"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rgbClr val="FFFFFF"/>
                </a:solidFill>
                <a:latin typeface="Arial"/>
                <a:ea typeface="Arial"/>
              </a:rPr>
              <a:t>01</a:t>
            </a:r>
            <a:endParaRPr lang="en-US" sz="1100"/>
          </a:p>
        </p:txBody>
      </p:sp>
      <p:sp>
        <p:nvSpPr>
          <p:cNvPr id="14" name="TextBox 14"/>
          <p:cNvSpPr txBox="1"/>
          <p:nvPr/>
        </p:nvSpPr>
        <p:spPr>
          <a:xfrm>
            <a:off x="5702476" y="4665337"/>
            <a:ext cx="785457"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rgbClr val="FFFFFF"/>
                </a:solidFill>
                <a:latin typeface="Arial"/>
                <a:ea typeface="Arial"/>
              </a:rPr>
              <a:t>02</a:t>
            </a:r>
            <a:endParaRPr lang="en-US" sz="1100"/>
          </a:p>
        </p:txBody>
      </p:sp>
      <p:sp>
        <p:nvSpPr>
          <p:cNvPr id="15" name="TextBox 15"/>
          <p:cNvSpPr txBox="1"/>
          <p:nvPr/>
        </p:nvSpPr>
        <p:spPr>
          <a:xfrm>
            <a:off x="9291639" y="4608187"/>
            <a:ext cx="785457"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rgbClr val="FFFFFF"/>
                </a:solidFill>
                <a:latin typeface="Arial"/>
                <a:ea typeface="Arial"/>
              </a:rPr>
              <a:t>03</a:t>
            </a:r>
            <a:endParaRPr lang="en-US" sz="1100"/>
          </a:p>
        </p:txBody>
      </p:sp>
      <p:sp>
        <p:nvSpPr>
          <p:cNvPr id="18" name="TextBox 17">
            <a:extLst>
              <a:ext uri="{FF2B5EF4-FFF2-40B4-BE49-F238E27FC236}">
                <a16:creationId xmlns:a16="http://schemas.microsoft.com/office/drawing/2014/main" id="{0CB0E5B5-387C-89EC-3FF1-82ED19726210}"/>
              </a:ext>
            </a:extLst>
          </p:cNvPr>
          <p:cNvSpPr txBox="1"/>
          <p:nvPr/>
        </p:nvSpPr>
        <p:spPr>
          <a:xfrm>
            <a:off x="5195773" y="1576069"/>
            <a:ext cx="3338187" cy="369332"/>
          </a:xfrm>
          <a:prstGeom prst="rect">
            <a:avLst/>
          </a:prstGeom>
          <a:noFill/>
        </p:spPr>
        <p:txBody>
          <a:bodyPr wrap="square" rtlCol="0">
            <a:spAutoFit/>
          </a:bodyPr>
          <a:lstStyle/>
          <a:p>
            <a:r>
              <a:rPr lang="en-US" b="1" dirty="0">
                <a:solidFill>
                  <a:schemeClr val="accent1"/>
                </a:solidFill>
              </a:rPr>
              <a:t>Accuracy of </a:t>
            </a:r>
            <a:r>
              <a:rPr lang="en-US" b="1" dirty="0">
                <a:solidFill>
                  <a:schemeClr val="accent1"/>
                </a:solidFill>
                <a:latin typeface="Arial" panose="020B0604020202020204" pitchFamily="34" charset="0"/>
                <a:cs typeface="Arial" panose="020B0604020202020204" pitchFamily="34" charset="0"/>
              </a:rPr>
              <a:t>Promotion</a:t>
            </a:r>
            <a:endParaRPr lang="en-IN" b="1" dirty="0">
              <a:solidFill>
                <a:schemeClr val="accent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7C5AF14-AC41-1419-9BCB-B76AAA135C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2200" y="-2681"/>
            <a:ext cx="2133600" cy="1413510"/>
          </a:xfrm>
          <a:prstGeom prst="rect">
            <a:avLst/>
          </a:prstGeom>
        </p:spPr>
      </p:pic>
      <p:sp>
        <p:nvSpPr>
          <p:cNvPr id="9" name="TextBox 8">
            <a:extLst>
              <a:ext uri="{FF2B5EF4-FFF2-40B4-BE49-F238E27FC236}">
                <a16:creationId xmlns:a16="http://schemas.microsoft.com/office/drawing/2014/main" id="{16031DFA-E986-33C6-70E9-E42990F9D28A}"/>
              </a:ext>
            </a:extLst>
          </p:cNvPr>
          <p:cNvSpPr txBox="1"/>
          <p:nvPr/>
        </p:nvSpPr>
        <p:spPr>
          <a:xfrm>
            <a:off x="-3767" y="2115349"/>
            <a:ext cx="5818009" cy="2585323"/>
          </a:xfrm>
          <a:prstGeom prst="rect">
            <a:avLst/>
          </a:prstGeom>
          <a:noFill/>
        </p:spPr>
        <p:txBody>
          <a:bodyPr wrap="square" rtlCol="0">
            <a:spAutoFit/>
          </a:bodyPr>
          <a:lstStyle/>
          <a:p>
            <a:r>
              <a:rPr lang="en-IN" dirty="0"/>
              <a:t>Model – </a:t>
            </a:r>
            <a:r>
              <a:rPr lang="en-IN" b="1" dirty="0"/>
              <a:t>Random Forest Regression</a:t>
            </a:r>
            <a:r>
              <a:rPr lang="en-IN" dirty="0"/>
              <a:t>  </a:t>
            </a:r>
          </a:p>
          <a:p>
            <a:r>
              <a:rPr lang="en-IN" dirty="0"/>
              <a:t>Matrix –</a:t>
            </a:r>
            <a:r>
              <a:rPr lang="en-US" b="1" dirty="0"/>
              <a:t>r2_score, mean_absolute_error</a:t>
            </a:r>
          </a:p>
          <a:p>
            <a:endParaRPr lang="en-IN" b="1" dirty="0"/>
          </a:p>
          <a:p>
            <a:r>
              <a:rPr lang="en-IN" dirty="0"/>
              <a:t>Result –</a:t>
            </a:r>
          </a:p>
          <a:p>
            <a:endParaRPr lang="en-IN" dirty="0"/>
          </a:p>
          <a:p>
            <a:endParaRPr lang="en-IN" dirty="0"/>
          </a:p>
          <a:p>
            <a:endParaRPr lang="en-IN" dirty="0"/>
          </a:p>
          <a:p>
            <a:endParaRPr lang="en-IN" dirty="0"/>
          </a:p>
          <a:p>
            <a:r>
              <a:rPr lang="en-IN" dirty="0"/>
              <a:t> </a:t>
            </a:r>
          </a:p>
        </p:txBody>
      </p:sp>
      <p:pic>
        <p:nvPicPr>
          <p:cNvPr id="19" name="Picture 18">
            <a:extLst>
              <a:ext uri="{FF2B5EF4-FFF2-40B4-BE49-F238E27FC236}">
                <a16:creationId xmlns:a16="http://schemas.microsoft.com/office/drawing/2014/main" id="{2C633607-CB40-9B95-B11F-BCF9CC44DA08}"/>
              </a:ext>
            </a:extLst>
          </p:cNvPr>
          <p:cNvPicPr>
            <a:picLocks noChangeAspect="1"/>
          </p:cNvPicPr>
          <p:nvPr/>
        </p:nvPicPr>
        <p:blipFill>
          <a:blip r:embed="rId3"/>
          <a:stretch>
            <a:fillRect/>
          </a:stretch>
        </p:blipFill>
        <p:spPr>
          <a:xfrm>
            <a:off x="976872" y="2843130"/>
            <a:ext cx="3730635" cy="1171739"/>
          </a:xfrm>
          <a:prstGeom prst="rect">
            <a:avLst/>
          </a:prstGeom>
        </p:spPr>
      </p:pic>
      <p:sp>
        <p:nvSpPr>
          <p:cNvPr id="20" name="TextBox 19">
            <a:extLst>
              <a:ext uri="{FF2B5EF4-FFF2-40B4-BE49-F238E27FC236}">
                <a16:creationId xmlns:a16="http://schemas.microsoft.com/office/drawing/2014/main" id="{FDE60B57-A47D-5B30-EB81-773C170D52D7}"/>
              </a:ext>
            </a:extLst>
          </p:cNvPr>
          <p:cNvSpPr txBox="1"/>
          <p:nvPr/>
        </p:nvSpPr>
        <p:spPr>
          <a:xfrm>
            <a:off x="4802279" y="2120626"/>
            <a:ext cx="4125174" cy="1754326"/>
          </a:xfrm>
          <a:prstGeom prst="rect">
            <a:avLst/>
          </a:prstGeom>
          <a:noFill/>
        </p:spPr>
        <p:txBody>
          <a:bodyPr wrap="square" rtlCol="0">
            <a:spAutoFit/>
          </a:bodyPr>
          <a:lstStyle/>
          <a:p>
            <a:r>
              <a:rPr lang="en-IN" dirty="0"/>
              <a:t>Model – </a:t>
            </a:r>
            <a:r>
              <a:rPr lang="en-IN" b="1" dirty="0"/>
              <a:t>RandomForestClassifier</a:t>
            </a:r>
            <a:endParaRPr lang="en-IN" dirty="0"/>
          </a:p>
          <a:p>
            <a:r>
              <a:rPr lang="en-IN" dirty="0"/>
              <a:t>Matrix – </a:t>
            </a:r>
            <a:r>
              <a:rPr lang="fr-FR" b="1" dirty="0"/>
              <a:t>accuracy_score, classification_report, confusion_matrix</a:t>
            </a:r>
          </a:p>
          <a:p>
            <a:endParaRPr lang="en-IN" b="1" dirty="0"/>
          </a:p>
          <a:p>
            <a:r>
              <a:rPr lang="en-IN" dirty="0"/>
              <a:t>Result –</a:t>
            </a:r>
          </a:p>
          <a:p>
            <a:endParaRPr lang="en-IN" dirty="0"/>
          </a:p>
        </p:txBody>
      </p:sp>
      <p:pic>
        <p:nvPicPr>
          <p:cNvPr id="22" name="Picture 21">
            <a:extLst>
              <a:ext uri="{FF2B5EF4-FFF2-40B4-BE49-F238E27FC236}">
                <a16:creationId xmlns:a16="http://schemas.microsoft.com/office/drawing/2014/main" id="{B3DEC13F-A5A1-95DF-9AF7-F2EBB1B477A4}"/>
              </a:ext>
            </a:extLst>
          </p:cNvPr>
          <p:cNvPicPr>
            <a:picLocks noChangeAspect="1"/>
          </p:cNvPicPr>
          <p:nvPr/>
        </p:nvPicPr>
        <p:blipFill>
          <a:blip r:embed="rId4"/>
          <a:stretch>
            <a:fillRect/>
          </a:stretch>
        </p:blipFill>
        <p:spPr>
          <a:xfrm>
            <a:off x="5672142" y="3093512"/>
            <a:ext cx="3100069" cy="1121974"/>
          </a:xfrm>
          <a:prstGeom prst="rect">
            <a:avLst/>
          </a:prstGeom>
        </p:spPr>
      </p:pic>
      <p:sp>
        <p:nvSpPr>
          <p:cNvPr id="23" name="TextBox 22">
            <a:extLst>
              <a:ext uri="{FF2B5EF4-FFF2-40B4-BE49-F238E27FC236}">
                <a16:creationId xmlns:a16="http://schemas.microsoft.com/office/drawing/2014/main" id="{F43501C8-E39C-9F42-5C72-EFCA0E3EAD53}"/>
              </a:ext>
            </a:extLst>
          </p:cNvPr>
          <p:cNvSpPr txBox="1"/>
          <p:nvPr/>
        </p:nvSpPr>
        <p:spPr>
          <a:xfrm>
            <a:off x="9332876" y="2302530"/>
            <a:ext cx="2900361" cy="646331"/>
          </a:xfrm>
          <a:prstGeom prst="rect">
            <a:avLst/>
          </a:prstGeom>
          <a:noFill/>
        </p:spPr>
        <p:txBody>
          <a:bodyPr wrap="square" rtlCol="0">
            <a:spAutoFit/>
          </a:bodyPr>
          <a:lstStyle/>
          <a:p>
            <a:r>
              <a:rPr lang="en-IN" dirty="0"/>
              <a:t>Model-</a:t>
            </a:r>
            <a:r>
              <a:rPr lang="en-IN" b="1" dirty="0"/>
              <a:t>TF-IDF Vectorizer with Cosine Similarity</a:t>
            </a: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8" presetClass="entr" presetSubtype="0" fill="hold" nodeType="afterEffect">
                                  <p:stCondLst>
                                    <p:cond delay="0"/>
                                  </p:stCondLst>
                                  <p:childTnLst>
                                    <p:anim calcmode="lin" valueType="num">
                                      <p:cBhvr>
                                        <p:cTn id="6" dur="1000" fill="hold"/>
                                        <p:tgtEl>
                                          <p:spTgt spid="2"/>
                                        </p:tgtEl>
                                        <p:attrNameLst>
                                          <p:attrName>ppt_w</p:attrName>
                                        </p:attrNameLst>
                                      </p:cBhvr>
                                      <p:tavLst>
                                        <p:tav tm="0">
                                          <p:val>
                                            <p:strVal val="#ppt_w*2.5"/>
                                          </p:val>
                                        </p:tav>
                                        <p:tav tm="100000">
                                          <p:val>
                                            <p:strVal val="#ppt_w"/>
                                          </p:val>
                                        </p:tav>
                                      </p:tavLst>
                                    </p:anim>
                                    <p:anim calcmode="lin" valueType="num">
                                      <p:cBhvr>
                                        <p:cTn id="7" dur="1000" fill="hold"/>
                                        <p:tgtEl>
                                          <p:spTgt spid="2"/>
                                        </p:tgtEl>
                                        <p:attrNameLst>
                                          <p:attrName>ppt_h</p:attrName>
                                        </p:attrNameLst>
                                      </p:cBhvr>
                                      <p:tavLst>
                                        <p:tav tm="0">
                                          <p:val>
                                            <p:strVal val="#ppt_h*0.01"/>
                                          </p:val>
                                        </p:tav>
                                        <p:tav tm="100000">
                                          <p:val>
                                            <p:strVal val="#ppt_h"/>
                                          </p:val>
                                        </p:tav>
                                      </p:tavLst>
                                    </p:anim>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h+1"/>
                                          </p:val>
                                        </p:tav>
                                        <p:tav tm="100000">
                                          <p:val>
                                            <p:strVal val="#ppt_y"/>
                                          </p:val>
                                        </p:tav>
                                      </p:tavLst>
                                    </p:anim>
                                    <p:animEffect transition="in" filter="fade">
                                      <p:cBhvr>
                                        <p:cTn id="10" dur="1000"/>
                                        <p:tgtEl>
                                          <p:spTgt spid="2"/>
                                        </p:tgtEl>
                                      </p:cBhvr>
                                    </p:animEffect>
                                    <p:set>
                                      <p:cBhvr>
                                        <p:cTn id="11" dur="1000" fill="hold">
                                          <p:stCondLst>
                                            <p:cond delay="0"/>
                                          </p:stCondLst>
                                        </p:cTn>
                                        <p:tgtEl>
                                          <p:spTgt spid="2"/>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27" presetClass="entr" presetSubtype="0" fill="hold" grpId="0" nodeType="afterEffect">
                                  <p:stCondLst>
                                    <p:cond delay="0"/>
                                  </p:stCondLst>
                                  <p:iterate type="lt">
                                    <p:tmPct val="50000"/>
                                  </p:iterate>
                                  <p:childTnLst>
                                    <p:anim calcmode="discrete" valueType="clr">
                                      <p:cBhvr override="childStyle">
                                        <p:cTn id="17" dur="5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8" dur="50"/>
                                        <p:tgtEl>
                                          <p:spTgt spid="5"/>
                                        </p:tgtEl>
                                        <p:attrNameLst>
                                          <p:attrName>fillcolor</p:attrName>
                                        </p:attrNameLst>
                                      </p:cBhvr>
                                      <p:tavLst>
                                        <p:tav tm="0">
                                          <p:val>
                                            <p:clrVal>
                                              <a:schemeClr val="accent2"/>
                                            </p:clrVal>
                                          </p:val>
                                        </p:tav>
                                        <p:tav tm="50000">
                                          <p:val>
                                            <p:clrVal>
                                              <a:schemeClr val="hlink"/>
                                            </p:clrVal>
                                          </p:val>
                                        </p:tav>
                                      </p:tavLst>
                                    </p:anim>
                                    <p:set>
                                      <p:cBhvr>
                                        <p:cTn id="19" dur="1" fill="hold">
                                          <p:stCondLst>
                                            <p:cond delay="0"/>
                                          </p:stCondLst>
                                        </p:cTn>
                                        <p:tgtEl>
                                          <p:spTgt spid="5"/>
                                        </p:tgtEl>
                                        <p:attrNameLst>
                                          <p:attrName>style.visibility</p:attrName>
                                        </p:attrNameLst>
                                      </p:cBhvr>
                                      <p:to>
                                        <p:strVal val="visible"/>
                                      </p:to>
                                    </p:set>
                                    <p:set>
                                      <p:cBhvr>
                                        <p:cTn id="20" dur="50"/>
                                        <p:tgtEl>
                                          <p:spTgt spid="5"/>
                                        </p:tgtEl>
                                        <p:attrNameLst>
                                          <p:attrName>fill.type</p:attrName>
                                        </p:attrNameLst>
                                      </p:cBhvr>
                                      <p:to>
                                        <p:strVal val="solid"/>
                                      </p:to>
                                    </p:set>
                                  </p:childTnLst>
                                </p:cTn>
                              </p:par>
                            </p:childTnLst>
                          </p:cTn>
                        </p:par>
                        <p:par>
                          <p:cTn id="21" fill="hold">
                            <p:stCondLst>
                              <p:cond delay="650"/>
                            </p:stCondLst>
                            <p:childTnLst>
                              <p:par>
                                <p:cTn id="22" presetID="23" presetClass="entr" presetSubtype="528" fill="hold" nodeType="afterEffect">
                                  <p:stCondLst>
                                    <p:cond delay="0"/>
                                  </p:stCondLst>
                                  <p:childTnLs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 calcmode="lin" valueType="num">
                                      <p:cBhvr>
                                        <p:cTn id="25" dur="500" fill="hold"/>
                                        <p:tgtEl>
                                          <p:spTgt spid="4"/>
                                        </p:tgtEl>
                                        <p:attrNameLst>
                                          <p:attrName>ppt_x</p:attrName>
                                        </p:attrNameLst>
                                      </p:cBhvr>
                                      <p:tavLst>
                                        <p:tav tm="0">
                                          <p:val>
                                            <p:fltVal val="0.5"/>
                                          </p:val>
                                        </p:tav>
                                        <p:tav tm="100000">
                                          <p:val>
                                            <p:strVal val="#ppt_x"/>
                                          </p:val>
                                        </p:tav>
                                      </p:tavLst>
                                    </p:anim>
                                    <p:anim calcmode="lin" valueType="num">
                                      <p:cBhvr>
                                        <p:cTn id="26" dur="500" fill="hold"/>
                                        <p:tgtEl>
                                          <p:spTgt spid="4"/>
                                        </p:tgtEl>
                                        <p:attrNameLst>
                                          <p:attrName>ppt_y</p:attrName>
                                        </p:attrNameLst>
                                      </p:cBhvr>
                                      <p:tavLst>
                                        <p:tav tm="0">
                                          <p:val>
                                            <p:fltVal val="0.5"/>
                                          </p:val>
                                        </p:tav>
                                        <p:tav tm="100000">
                                          <p:val>
                                            <p:strVal val="#ppt_y"/>
                                          </p:val>
                                        </p:tav>
                                      </p:tavLst>
                                    </p:anim>
                                    <p:set>
                                      <p:cBhvr>
                                        <p:cTn id="27" dur="500" fill="hold">
                                          <p:stCondLst>
                                            <p:cond delay="0"/>
                                          </p:stCondLst>
                                        </p:cTn>
                                        <p:tgtEl>
                                          <p:spTgt spid="4"/>
                                        </p:tgtEl>
                                        <p:attrNameLst>
                                          <p:attrName>style.visibility</p:attrName>
                                        </p:attrNameLst>
                                      </p:cBhvr>
                                      <p:to>
                                        <p:strVal val="visible"/>
                                      </p:to>
                                    </p:set>
                                  </p:childTnLst>
                                </p:cTn>
                              </p:par>
                            </p:childTnLst>
                          </p:cTn>
                        </p:par>
                        <p:par>
                          <p:cTn id="28" fill="hold">
                            <p:stCondLst>
                              <p:cond delay="1150"/>
                            </p:stCondLst>
                            <p:childTnLst>
                              <p:par>
                                <p:cTn id="29" presetID="1"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1150"/>
                            </p:stCondLst>
                            <p:childTnLst>
                              <p:par>
                                <p:cTn id="32" presetID="29" presetClass="entr" presetSubtype="0" fill="hold" nodeType="afterEffect">
                                  <p:stCondLst>
                                    <p:cond delay="0"/>
                                  </p:stCondLst>
                                  <p:childTnLst>
                                    <p:anim calcmode="lin" valueType="num">
                                      <p:cBhvr>
                                        <p:cTn id="33" dur="1000" fill="hold"/>
                                        <p:tgtEl>
                                          <p:spTgt spid="7"/>
                                        </p:tgtEl>
                                        <p:attrNameLst>
                                          <p:attrName>ppt_x</p:attrName>
                                        </p:attrNameLst>
                                      </p:cBhvr>
                                      <p:tavLst>
                                        <p:tav tm="0">
                                          <p:val>
                                            <p:strVal val="#ppt_x-.2"/>
                                          </p:val>
                                        </p:tav>
                                        <p:tav tm="100000">
                                          <p:val>
                                            <p:strVal val="#ppt_x"/>
                                          </p:val>
                                        </p:tav>
                                      </p:tavLst>
                                    </p:anim>
                                    <p:anim calcmode="lin" valueType="num">
                                      <p:cBhvr>
                                        <p:cTn id="34"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35" dur="1000"/>
                                        <p:tgtEl>
                                          <p:spTgt spid="7"/>
                                        </p:tgtEl>
                                      </p:cBhvr>
                                    </p:animEffect>
                                    <p:set>
                                      <p:cBhvr>
                                        <p:cTn id="36" dur="1" fill="hold">
                                          <p:stCondLst>
                                            <p:cond delay="0"/>
                                          </p:stCondLst>
                                        </p:cTn>
                                        <p:tgtEl>
                                          <p:spTgt spid="7"/>
                                        </p:tgtEl>
                                        <p:attrNameLst>
                                          <p:attrName>style.visibility</p:attrName>
                                        </p:attrNameLst>
                                      </p:cBhvr>
                                      <p:to>
                                        <p:strVal val="visible"/>
                                      </p:to>
                                    </p:set>
                                  </p:childTnLst>
                                </p:cTn>
                              </p:par>
                            </p:childTnLst>
                          </p:cTn>
                        </p:par>
                        <p:par>
                          <p:cTn id="37" fill="hold">
                            <p:stCondLst>
                              <p:cond delay="2150"/>
                            </p:stCondLst>
                            <p:childTnLst>
                              <p:par>
                                <p:cTn id="38" presetID="1"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2150"/>
                            </p:stCondLst>
                            <p:childTnLst>
                              <p:par>
                                <p:cTn id="41" presetID="40" presetClass="entr" presetSubtype="0" fill="hold" grpId="0" nodeType="afterEffect">
                                  <p:stCondLst>
                                    <p:cond delay="0"/>
                                  </p:stCondLst>
                                  <p:iterate type="lt">
                                    <p:tmPct val="10000"/>
                                  </p:iterate>
                                  <p:childTnLst>
                                    <p:anim calcmode="lin" valueType="num">
                                      <p:cBhvr>
                                        <p:cTn id="42" dur="1000" fill="hold"/>
                                        <p:tgtEl>
                                          <p:spTgt spid="11"/>
                                        </p:tgtEl>
                                        <p:attrNameLst>
                                          <p:attrName>ppt_x</p:attrName>
                                        </p:attrNameLst>
                                      </p:cBhvr>
                                      <p:tavLst>
                                        <p:tav tm="0">
                                          <p:val>
                                            <p:strVal val="#ppt_x-.1"/>
                                          </p:val>
                                        </p:tav>
                                        <p:tav tm="100000">
                                          <p:val>
                                            <p:strVal val="#ppt_x"/>
                                          </p:val>
                                        </p:tav>
                                      </p:tavLst>
                                    </p:anim>
                                    <p:anim calcmode="lin" valueType="num">
                                      <p:cBhvr>
                                        <p:cTn id="43" dur="1000" fill="hold"/>
                                        <p:tgtEl>
                                          <p:spTgt spid="11"/>
                                        </p:tgtEl>
                                        <p:attrNameLst>
                                          <p:attrName>ppt_y</p:attrName>
                                        </p:attrNameLst>
                                      </p:cBhvr>
                                      <p:tavLst>
                                        <p:tav tm="0">
                                          <p:val>
                                            <p:strVal val="#ppt_y"/>
                                          </p:val>
                                        </p:tav>
                                        <p:tav tm="100000">
                                          <p:val>
                                            <p:strVal val="#ppt_y"/>
                                          </p:val>
                                        </p:tav>
                                      </p:tavLst>
                                    </p:anim>
                                    <p:animEffect transition="in" filter="fade">
                                      <p:cBhvr>
                                        <p:cTn id="44" dur="1000"/>
                                        <p:tgtEl>
                                          <p:spTgt spid="11"/>
                                        </p:tgtEl>
                                      </p:cBhvr>
                                    </p:animEffect>
                                    <p:set>
                                      <p:cBhvr>
                                        <p:cTn id="45" dur="1" fill="hold">
                                          <p:stCondLst>
                                            <p:cond delay="0"/>
                                          </p:stCondLst>
                                        </p:cTn>
                                        <p:tgtEl>
                                          <p:spTgt spid="11"/>
                                        </p:tgtEl>
                                        <p:attrNameLst>
                                          <p:attrName>style.visibility</p:attrName>
                                        </p:attrNameLst>
                                      </p:cBhvr>
                                      <p:to>
                                        <p:strVal val="visible"/>
                                      </p:to>
                                    </p:set>
                                  </p:childTnLst>
                                </p:cTn>
                              </p:par>
                            </p:childTnLst>
                          </p:cTn>
                        </p:par>
                        <p:par>
                          <p:cTn id="46" fill="hold">
                            <p:stCondLst>
                              <p:cond delay="6050"/>
                            </p:stCondLst>
                            <p:childTnLst>
                              <p:par>
                                <p:cTn id="47" presetID="16" presetClass="entr" presetSubtype="37" fill="hold" nodeType="afterEffect">
                                  <p:stCondLst>
                                    <p:cond delay="0"/>
                                  </p:stCondLst>
                                  <p:childTnLst>
                                    <p:animEffect transition="in" filter="barn(outVertical)">
                                      <p:cBhvr>
                                        <p:cTn id="48" dur="500"/>
                                        <p:tgtEl>
                                          <p:spTgt spid="10"/>
                                        </p:tgtEl>
                                      </p:cBhvr>
                                    </p:animEffect>
                                    <p:set>
                                      <p:cBhvr>
                                        <p:cTn id="49" dur="500"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rot="610268">
            <a:off x="4224180" y="3695598"/>
            <a:ext cx="1187744" cy="1497020"/>
          </a:xfrm>
          <a:prstGeom prst="rtTriangle">
            <a:avLst/>
          </a:prstGeom>
          <a:solidFill>
            <a:srgbClr val="FFFFFF">
              <a:lumMod val="65000"/>
            </a:srgbClr>
          </a:solidFill>
        </p:spPr>
        <p:txBody>
          <a:bodyPr vert="horz" wrap="square" lIns="91440" tIns="45720" rIns="91440" bIns="45720" anchor="ctr">
            <a:normAutofit/>
          </a:bodyPr>
          <a:lstStyle/>
          <a:p>
            <a:pPr marL="0" algn="ctr"/>
            <a:endParaRPr/>
          </a:p>
        </p:txBody>
      </p:sp>
      <p:sp>
        <p:nvSpPr>
          <p:cNvPr id="3" name="AutoShape 3"/>
          <p:cNvSpPr/>
          <p:nvPr/>
        </p:nvSpPr>
        <p:spPr>
          <a:xfrm rot="16200000">
            <a:off x="1772352" y="1064207"/>
            <a:ext cx="1296144" cy="2052228"/>
          </a:xfrm>
          <a:prstGeom prst="triangle">
            <a:avLst/>
          </a:prstGeom>
          <a:solidFill>
            <a:srgbClr val="FFFFFF">
              <a:lumMod val="65000"/>
            </a:srgbClr>
          </a:solidFill>
        </p:spPr>
        <p:txBody>
          <a:bodyPr vert="horz" wrap="square" lIns="91440" tIns="45720" rIns="91440" bIns="45720" anchor="ctr">
            <a:normAutofit/>
          </a:bodyPr>
          <a:lstStyle/>
          <a:p>
            <a:pPr marL="0" algn="ctr"/>
            <a:endParaRPr/>
          </a:p>
        </p:txBody>
      </p:sp>
      <p:sp>
        <p:nvSpPr>
          <p:cNvPr id="4" name="Freeform 4"/>
          <p:cNvSpPr/>
          <p:nvPr/>
        </p:nvSpPr>
        <p:spPr>
          <a:xfrm rot="3712223">
            <a:off x="855993" y="1330709"/>
            <a:ext cx="4066498" cy="4482407"/>
          </a:xfrm>
          <a:custGeom>
            <a:avLst/>
            <a:gdLst/>
            <a:ahLst/>
            <a:cxnLst/>
            <a:rect l="l" t="t" r="r" b="b"/>
            <a:pathLst>
              <a:path w="4066498" h="4482407">
                <a:moveTo>
                  <a:pt x="0" y="2863075"/>
                </a:moveTo>
                <a:lnTo>
                  <a:pt x="1937533" y="0"/>
                </a:lnTo>
                <a:lnTo>
                  <a:pt x="4066498" y="1138176"/>
                </a:lnTo>
                <a:lnTo>
                  <a:pt x="3028971" y="4482407"/>
                </a:lnTo>
                <a:lnTo>
                  <a:pt x="0" y="2863075"/>
                </a:lnTo>
                <a:close/>
              </a:path>
            </a:pathLst>
          </a:custGeom>
          <a:solidFill>
            <a:srgbClr val="FFFFFF">
              <a:lumMod val="95000"/>
            </a:srgbClr>
          </a:solidFill>
        </p:spPr>
        <p:txBody>
          <a:bodyPr vert="horz" wrap="square" lIns="91440" tIns="45720" rIns="91440" bIns="45720" anchor="ctr">
            <a:normAutofit/>
          </a:bodyPr>
          <a:lstStyle/>
          <a:p>
            <a:pPr marL="0" algn="ctr"/>
            <a:endParaRPr/>
          </a:p>
        </p:txBody>
      </p:sp>
      <p:sp>
        <p:nvSpPr>
          <p:cNvPr id="5" name="AutoShape 5"/>
          <p:cNvSpPr/>
          <p:nvPr/>
        </p:nvSpPr>
        <p:spPr>
          <a:xfrm rot="10800000" flipV="1">
            <a:off x="1510436" y="3209926"/>
            <a:ext cx="2972566" cy="823924"/>
          </a:xfrm>
          <a:prstGeom prst="rect">
            <a:avLst/>
          </a:prstGeom>
        </p:spPr>
        <p:txBody>
          <a:bodyPr vert="horz" wrap="square" lIns="91440" tIns="45720" rIns="91440" bIns="45720" anchor="ctr">
            <a:normAutofit/>
          </a:bodyPr>
          <a:lstStyle/>
          <a:p>
            <a:pPr marL="0" algn="ctr"/>
            <a:r>
              <a:rPr lang="en-US" sz="2800" b="1" i="1" u="none" baseline="0">
                <a:solidFill>
                  <a:srgbClr val="000000"/>
                </a:solidFill>
                <a:latin typeface="Arial"/>
                <a:ea typeface="Arial"/>
              </a:rPr>
              <a:t>/CONTENT/</a:t>
            </a:r>
          </a:p>
        </p:txBody>
      </p:sp>
      <p:sp>
        <p:nvSpPr>
          <p:cNvPr id="6" name="AutoShape 6"/>
          <p:cNvSpPr/>
          <p:nvPr/>
        </p:nvSpPr>
        <p:spPr>
          <a:xfrm>
            <a:off x="6236451" y="4653766"/>
            <a:ext cx="624349" cy="624349"/>
          </a:xfrm>
          <a:prstGeom prst="diamond">
            <a:avLst/>
          </a:prstGeom>
          <a:solidFill>
            <a:schemeClr val="accent1"/>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05</a:t>
            </a:r>
          </a:p>
        </p:txBody>
      </p:sp>
      <p:sp>
        <p:nvSpPr>
          <p:cNvPr id="7" name="TextBox 7"/>
          <p:cNvSpPr txBox="1"/>
          <p:nvPr/>
        </p:nvSpPr>
        <p:spPr>
          <a:xfrm>
            <a:off x="6860799" y="4740460"/>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dirty="0">
                <a:solidFill>
                  <a:srgbClr val="000000"/>
                </a:solidFill>
                <a:latin typeface="微软雅黑"/>
                <a:ea typeface="微软雅黑"/>
              </a:rPr>
              <a:t>Technologies Utilized</a:t>
            </a:r>
            <a:endParaRPr lang="en-US" sz="1100" dirty="0"/>
          </a:p>
        </p:txBody>
      </p:sp>
      <p:sp>
        <p:nvSpPr>
          <p:cNvPr id="8" name="AutoShape 8"/>
          <p:cNvSpPr/>
          <p:nvPr/>
        </p:nvSpPr>
        <p:spPr>
          <a:xfrm>
            <a:off x="6241890" y="3775190"/>
            <a:ext cx="624349" cy="624349"/>
          </a:xfrm>
          <a:prstGeom prst="diamond">
            <a:avLst/>
          </a:prstGeom>
          <a:solidFill>
            <a:schemeClr val="accent2"/>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04</a:t>
            </a:r>
          </a:p>
        </p:txBody>
      </p:sp>
      <p:sp>
        <p:nvSpPr>
          <p:cNvPr id="9" name="TextBox 9"/>
          <p:cNvSpPr txBox="1"/>
          <p:nvPr/>
        </p:nvSpPr>
        <p:spPr>
          <a:xfrm>
            <a:off x="6860799" y="3861884"/>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a:solidFill>
                  <a:srgbClr val="000000"/>
                </a:solidFill>
                <a:latin typeface="微软雅黑"/>
                <a:ea typeface="微软雅黑"/>
              </a:rPr>
              <a:t>Methodology</a:t>
            </a:r>
            <a:endParaRPr lang="en-US" sz="1100"/>
          </a:p>
        </p:txBody>
      </p:sp>
      <p:sp>
        <p:nvSpPr>
          <p:cNvPr id="10" name="AutoShape 10"/>
          <p:cNvSpPr/>
          <p:nvPr/>
        </p:nvSpPr>
        <p:spPr>
          <a:xfrm>
            <a:off x="6241890" y="2896614"/>
            <a:ext cx="624349" cy="624349"/>
          </a:xfrm>
          <a:prstGeom prst="diamond">
            <a:avLst/>
          </a:prstGeom>
          <a:solidFill>
            <a:schemeClr val="accent1"/>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03</a:t>
            </a:r>
          </a:p>
        </p:txBody>
      </p:sp>
      <p:sp>
        <p:nvSpPr>
          <p:cNvPr id="11" name="TextBox 11"/>
          <p:cNvSpPr txBox="1"/>
          <p:nvPr/>
        </p:nvSpPr>
        <p:spPr>
          <a:xfrm>
            <a:off x="6860799" y="2983308"/>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a:solidFill>
                  <a:srgbClr val="000000"/>
                </a:solidFill>
                <a:latin typeface="微软雅黑"/>
                <a:ea typeface="微软雅黑"/>
              </a:rPr>
              <a:t>System Components</a:t>
            </a:r>
            <a:endParaRPr lang="en-US" sz="1100"/>
          </a:p>
        </p:txBody>
      </p:sp>
      <p:sp>
        <p:nvSpPr>
          <p:cNvPr id="12" name="AutoShape 12"/>
          <p:cNvSpPr/>
          <p:nvPr/>
        </p:nvSpPr>
        <p:spPr>
          <a:xfrm>
            <a:off x="6241890" y="2018038"/>
            <a:ext cx="624349" cy="624349"/>
          </a:xfrm>
          <a:prstGeom prst="diamond">
            <a:avLst/>
          </a:prstGeom>
          <a:solidFill>
            <a:schemeClr val="accent2"/>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02</a:t>
            </a:r>
          </a:p>
        </p:txBody>
      </p:sp>
      <p:sp>
        <p:nvSpPr>
          <p:cNvPr id="13" name="TextBox 13"/>
          <p:cNvSpPr txBox="1"/>
          <p:nvPr/>
        </p:nvSpPr>
        <p:spPr>
          <a:xfrm>
            <a:off x="6860799" y="2104732"/>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dirty="0">
                <a:solidFill>
                  <a:srgbClr val="000000"/>
                </a:solidFill>
                <a:latin typeface="微软雅黑"/>
                <a:ea typeface="微软雅黑"/>
              </a:rPr>
              <a:t>Objectives of the Project</a:t>
            </a:r>
            <a:endParaRPr lang="en-US" sz="1100" dirty="0"/>
          </a:p>
        </p:txBody>
      </p:sp>
      <p:sp>
        <p:nvSpPr>
          <p:cNvPr id="14" name="AutoShape 14"/>
          <p:cNvSpPr/>
          <p:nvPr/>
        </p:nvSpPr>
        <p:spPr>
          <a:xfrm>
            <a:off x="6241892" y="1139462"/>
            <a:ext cx="624349" cy="624349"/>
          </a:xfrm>
          <a:prstGeom prst="diamond">
            <a:avLst/>
          </a:prstGeom>
          <a:solidFill>
            <a:schemeClr val="accent1"/>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01</a:t>
            </a:r>
          </a:p>
        </p:txBody>
      </p:sp>
      <p:sp>
        <p:nvSpPr>
          <p:cNvPr id="15" name="TextBox 15"/>
          <p:cNvSpPr txBox="1"/>
          <p:nvPr/>
        </p:nvSpPr>
        <p:spPr>
          <a:xfrm>
            <a:off x="6860799" y="1226156"/>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a:solidFill>
                  <a:srgbClr val="000000"/>
                </a:solidFill>
                <a:latin typeface="微软雅黑"/>
                <a:ea typeface="微软雅黑"/>
              </a:rPr>
              <a:t>Introduction to the System</a:t>
            </a:r>
            <a:endParaRPr lang="en-US" sz="1100"/>
          </a:p>
        </p:txBody>
      </p:sp>
      <p:cxnSp>
        <p:nvCxnSpPr>
          <p:cNvPr id="16" name="Connector 16"/>
          <p:cNvCxnSpPr/>
          <p:nvPr/>
        </p:nvCxnSpPr>
        <p:spPr>
          <a:xfrm>
            <a:off x="6860799" y="1822815"/>
            <a:ext cx="4659689" cy="0"/>
          </a:xfrm>
          <a:prstGeom prst="line">
            <a:avLst/>
          </a:prstGeom>
          <a:ln w="3175" cap="rnd" cmpd="sng">
            <a:solidFill>
              <a:srgbClr val="FFFFFF">
                <a:lumMod val="75000"/>
              </a:srgbClr>
            </a:solidFill>
            <a:prstDash val="solid"/>
          </a:ln>
        </p:spPr>
      </p:cxnSp>
      <p:cxnSp>
        <p:nvCxnSpPr>
          <p:cNvPr id="17" name="Connector 17"/>
          <p:cNvCxnSpPr/>
          <p:nvPr/>
        </p:nvCxnSpPr>
        <p:spPr>
          <a:xfrm>
            <a:off x="6860799" y="2710916"/>
            <a:ext cx="4659689" cy="0"/>
          </a:xfrm>
          <a:prstGeom prst="line">
            <a:avLst/>
          </a:prstGeom>
          <a:ln w="3175" cap="rnd" cmpd="sng">
            <a:solidFill>
              <a:srgbClr val="FFFFFF">
                <a:lumMod val="75000"/>
              </a:srgbClr>
            </a:solidFill>
            <a:prstDash val="solid"/>
          </a:ln>
        </p:spPr>
      </p:cxnSp>
      <p:cxnSp>
        <p:nvCxnSpPr>
          <p:cNvPr id="18" name="Connector 18"/>
          <p:cNvCxnSpPr/>
          <p:nvPr/>
        </p:nvCxnSpPr>
        <p:spPr>
          <a:xfrm>
            <a:off x="6860799" y="3606266"/>
            <a:ext cx="4659689" cy="0"/>
          </a:xfrm>
          <a:prstGeom prst="line">
            <a:avLst/>
          </a:prstGeom>
          <a:ln w="3175" cap="rnd" cmpd="sng">
            <a:solidFill>
              <a:srgbClr val="FFFFFF">
                <a:lumMod val="75000"/>
              </a:srgbClr>
            </a:solidFill>
            <a:prstDash val="solid"/>
          </a:ln>
        </p:spPr>
      </p:cxnSp>
      <p:cxnSp>
        <p:nvCxnSpPr>
          <p:cNvPr id="19" name="Connector 19"/>
          <p:cNvCxnSpPr/>
          <p:nvPr/>
        </p:nvCxnSpPr>
        <p:spPr>
          <a:xfrm>
            <a:off x="6860799" y="4501616"/>
            <a:ext cx="4659689" cy="0"/>
          </a:xfrm>
          <a:prstGeom prst="line">
            <a:avLst/>
          </a:prstGeom>
          <a:ln w="3175" cap="rnd" cmpd="sng">
            <a:solidFill>
              <a:srgbClr val="FFFFFF">
                <a:lumMod val="75000"/>
              </a:srgbClr>
            </a:solidFill>
            <a:prstDash val="solid"/>
          </a:ln>
        </p:spPr>
      </p:cxnSp>
      <p:sp>
        <p:nvSpPr>
          <p:cNvPr id="20" name="AutoShape 20"/>
          <p:cNvSpPr/>
          <p:nvPr/>
        </p:nvSpPr>
        <p:spPr>
          <a:xfrm>
            <a:off x="6236451" y="5498681"/>
            <a:ext cx="624349" cy="624349"/>
          </a:xfrm>
          <a:prstGeom prst="diamond">
            <a:avLst/>
          </a:prstGeom>
          <a:solidFill>
            <a:schemeClr val="accent2"/>
          </a:solidFill>
          <a:ln cap="flat" cmpd="sng">
            <a:prstDash val="solid"/>
          </a:ln>
        </p:spPr>
        <p:txBody>
          <a:bodyPr vert="horz" wrap="square" lIns="91440" tIns="45720" rIns="91440" bIns="45720" anchor="ctr">
            <a:normAutofit/>
          </a:bodyPr>
          <a:lstStyle/>
          <a:p>
            <a:pPr marL="0" algn="ctr"/>
            <a:r>
              <a:rPr lang="en-US" sz="854" b="0" i="0" u="none" baseline="0">
                <a:solidFill>
                  <a:srgbClr val="FFFFFF"/>
                </a:solidFill>
                <a:latin typeface="Arial"/>
                <a:ea typeface="Arial"/>
              </a:rPr>
              <a:t>06</a:t>
            </a:r>
          </a:p>
        </p:txBody>
      </p:sp>
      <p:sp>
        <p:nvSpPr>
          <p:cNvPr id="21" name="TextBox 21"/>
          <p:cNvSpPr txBox="1"/>
          <p:nvPr/>
        </p:nvSpPr>
        <p:spPr>
          <a:xfrm>
            <a:off x="6855360" y="5585375"/>
            <a:ext cx="4659689" cy="400110"/>
          </a:xfrm>
          <a:prstGeom prst="rect">
            <a:avLst/>
          </a:prstGeom>
          <a:noFill/>
        </p:spPr>
        <p:txBody>
          <a:bodyPr vert="horz" wrap="square" lIns="91440" tIns="45720" rIns="91440" bIns="45720" rtlCol="0" anchor="ctr">
            <a:spAutoFit/>
          </a:bodyPr>
          <a:lstStyle/>
          <a:p>
            <a:pPr marL="0" algn="l">
              <a:spcBef>
                <a:spcPct val="0"/>
              </a:spcBef>
              <a:defRPr/>
            </a:pPr>
            <a:r>
              <a:rPr lang="zh-CN" altLang="en-US" sz="2000" b="1" i="0" u="none" baseline="0">
                <a:solidFill>
                  <a:srgbClr val="000000"/>
                </a:solidFill>
                <a:latin typeface="微软雅黑"/>
                <a:ea typeface="微软雅黑"/>
              </a:rPr>
              <a:t>Results and Future Developments</a:t>
            </a:r>
            <a:endParaRPr lang="en-US" sz="1100"/>
          </a:p>
        </p:txBody>
      </p:sp>
      <p:cxnSp>
        <p:nvCxnSpPr>
          <p:cNvPr id="22" name="Connector 22"/>
          <p:cNvCxnSpPr/>
          <p:nvPr/>
        </p:nvCxnSpPr>
        <p:spPr>
          <a:xfrm>
            <a:off x="6855360" y="5329757"/>
            <a:ext cx="4659689" cy="0"/>
          </a:xfrm>
          <a:prstGeom prst="line">
            <a:avLst/>
          </a:prstGeom>
          <a:ln w="3175" cap="rnd" cmpd="sng">
            <a:solidFill>
              <a:srgbClr val="FFFFFF">
                <a:lumMod val="75000"/>
              </a:srgbClr>
            </a:solidFill>
            <a:prstDash val="solid"/>
          </a:ln>
        </p:spPr>
      </p:cxnSp>
      <p:pic>
        <p:nvPicPr>
          <p:cNvPr id="24" name="Picture 23">
            <a:extLst>
              <a:ext uri="{FF2B5EF4-FFF2-40B4-BE49-F238E27FC236}">
                <a16:creationId xmlns:a16="http://schemas.microsoft.com/office/drawing/2014/main" id="{4C536FD1-017D-ED8D-70E0-386B4A089D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3688" y="50317"/>
            <a:ext cx="1567236" cy="1038294"/>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0"/>
                            </p:stCondLst>
                            <p:childTnLst>
                              <p:par>
                                <p:cTn id="11" presetID="12" presetClass="entr" presetSubtype="1" fill="hold" nodeType="afterEffect">
                                  <p:stCondLst>
                                    <p:cond delay="0"/>
                                  </p:stCondLst>
                                  <p:childTnLst>
                                    <p:anim calcmode="lin" valueType="num">
                                      <p:cBhvr additive="base">
                                        <p:cTn id="12" dur="500"/>
                                        <p:tgtEl>
                                          <p:spTgt spid="15"/>
                                        </p:tgtEl>
                                        <p:attrNameLst>
                                          <p:attrName>ppt_y</p:attrName>
                                        </p:attrNameLst>
                                      </p:cBhvr>
                                      <p:tavLst>
                                        <p:tav tm="0">
                                          <p:val>
                                            <p:strVal val="#ppt_y-#ppt_h*1.125000"/>
                                          </p:val>
                                        </p:tav>
                                        <p:tav tm="100000">
                                          <p:val>
                                            <p:strVal val="#ppt_y"/>
                                          </p:val>
                                        </p:tav>
                                      </p:tavLst>
                                    </p:anim>
                                    <p:animEffect transition="in" filter="wipe(down)">
                                      <p:cBhvr>
                                        <p:cTn id="13" dur="500"/>
                                        <p:tgtEl>
                                          <p:spTgt spid="15"/>
                                        </p:tgtEl>
                                      </p:cBhvr>
                                    </p:animEffect>
                                    <p:set>
                                      <p:cBhvr>
                                        <p:cTn id="14" dur="500"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0"/>
                            </p:stCondLst>
                            <p:childTnLst>
                              <p:par>
                                <p:cTn id="22" presetID="16" presetClass="entr" presetSubtype="26" fill="hold" nodeType="afterEffect">
                                  <p:stCondLst>
                                    <p:cond delay="0"/>
                                  </p:stCondLst>
                                  <p:childTnLst>
                                    <p:animEffect transition="in" filter="barn(inHorizontal)">
                                      <p:cBhvr>
                                        <p:cTn id="23" dur="500"/>
                                        <p:tgtEl>
                                          <p:spTgt spid="13"/>
                                        </p:tgtEl>
                                      </p:cBhvr>
                                    </p:animEffect>
                                    <p:set>
                                      <p:cBhvr>
                                        <p:cTn id="24" dur="500" fill="hold">
                                          <p:stCondLst>
                                            <p:cond delay="0"/>
                                          </p:stCondLst>
                                        </p:cTn>
                                        <p:tgtEl>
                                          <p:spTgt spid="1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par>
                          <p:cTn id="31" fill="hold">
                            <p:stCondLst>
                              <p:cond delay="0"/>
                            </p:stCondLst>
                            <p:childTnLst>
                              <p:par>
                                <p:cTn id="32" presetID="16" presetClass="entr" presetSubtype="21" fill="hold" nodeType="afterEffect">
                                  <p:stCondLst>
                                    <p:cond delay="0"/>
                                  </p:stCondLst>
                                  <p:childTnLst>
                                    <p:animEffect transition="in" filter="barn(inVertical)">
                                      <p:cBhvr>
                                        <p:cTn id="33" dur="500"/>
                                        <p:tgtEl>
                                          <p:spTgt spid="11"/>
                                        </p:tgtEl>
                                      </p:cBhvr>
                                    </p:animEffect>
                                    <p:set>
                                      <p:cBhvr>
                                        <p:cTn id="34" dur="500" fill="hold">
                                          <p:stCondLst>
                                            <p:cond delay="0"/>
                                          </p:stCondLst>
                                        </p:cTn>
                                        <p:tgtEl>
                                          <p:spTgt spid="1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par>
                          <p:cTn id="41" fill="hold">
                            <p:stCondLst>
                              <p:cond delay="0"/>
                            </p:stCondLst>
                            <p:childTnLst>
                              <p:par>
                                <p:cTn id="42" presetID="18" presetClass="entr" presetSubtype="3" fill="hold" nodeType="afterEffect">
                                  <p:stCondLst>
                                    <p:cond delay="0"/>
                                  </p:stCondLst>
                                  <p:childTnLst>
                                    <p:animEffect transition="in" filter="strips(upRight)">
                                      <p:cBhvr>
                                        <p:cTn id="43" dur="500"/>
                                        <p:tgtEl>
                                          <p:spTgt spid="9"/>
                                        </p:tgtEl>
                                      </p:cBhvr>
                                    </p:animEffect>
                                    <p:set>
                                      <p:cBhvr>
                                        <p:cTn id="44" dur="500" fill="hold">
                                          <p:stCondLst>
                                            <p:cond delay="0"/>
                                          </p:stCondLst>
                                        </p:cTn>
                                        <p:tgtEl>
                                          <p:spTgt spid="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par>
                          <p:cTn id="51" fill="hold">
                            <p:stCondLst>
                              <p:cond delay="0"/>
                            </p:stCondLst>
                            <p:childTnLst>
                              <p:par>
                                <p:cTn id="52" presetID="8" presetClass="entr" presetSubtype="32" fill="hold" nodeType="afterEffect">
                                  <p:stCondLst>
                                    <p:cond delay="0"/>
                                  </p:stCondLst>
                                  <p:childTnLst>
                                    <p:animEffect transition="in" filter="diamond(out)">
                                      <p:cBhvr>
                                        <p:cTn id="53" dur="1000"/>
                                        <p:tgtEl>
                                          <p:spTgt spid="7"/>
                                        </p:tgtEl>
                                      </p:cBhvr>
                                    </p:animEffect>
                                    <p:set>
                                      <p:cBhvr>
                                        <p:cTn id="54" dur="1000" fill="hold">
                                          <p:stCondLst>
                                            <p:cond delay="0"/>
                                          </p:stCondLst>
                                        </p:cTn>
                                        <p:tgtEl>
                                          <p:spTgt spid="7"/>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par>
                          <p:cTn id="58" fill="hold">
                            <p:stCondLst>
                              <p:cond delay="0"/>
                            </p:stCondLst>
                            <p:childTnLst>
                              <p:par>
                                <p:cTn id="59" presetID="23" presetClass="entr" presetSubtype="272" fill="hold" nodeType="afterEffect">
                                  <p:stCondLst>
                                    <p:cond delay="0"/>
                                  </p:stCondLst>
                                  <p:childTnLst>
                                    <p:anim calcmode="lin" valueType="num">
                                      <p:cBhvr>
                                        <p:cTn id="60" dur="500" fill="hold"/>
                                        <p:tgtEl>
                                          <p:spTgt spid="21"/>
                                        </p:tgtEl>
                                        <p:attrNameLst>
                                          <p:attrName>ppt_w</p:attrName>
                                        </p:attrNameLst>
                                      </p:cBhvr>
                                      <p:tavLst>
                                        <p:tav tm="0">
                                          <p:val>
                                            <p:strVal val="2/3*#ppt_w"/>
                                          </p:val>
                                        </p:tav>
                                        <p:tav tm="100000">
                                          <p:val>
                                            <p:strVal val="#ppt_w"/>
                                          </p:val>
                                        </p:tav>
                                      </p:tavLst>
                                    </p:anim>
                                    <p:anim calcmode="lin" valueType="num">
                                      <p:cBhvr>
                                        <p:cTn id="61" dur="500" fill="hold"/>
                                        <p:tgtEl>
                                          <p:spTgt spid="21"/>
                                        </p:tgtEl>
                                        <p:attrNameLst>
                                          <p:attrName>ppt_h</p:attrName>
                                        </p:attrNameLst>
                                      </p:cBhvr>
                                      <p:tavLst>
                                        <p:tav tm="0">
                                          <p:val>
                                            <p:strVal val="2/3*#ppt_h"/>
                                          </p:val>
                                        </p:tav>
                                        <p:tav tm="100000">
                                          <p:val>
                                            <p:strVal val="#ppt_h"/>
                                          </p:val>
                                        </p:tav>
                                      </p:tavLst>
                                    </p:anim>
                                    <p:set>
                                      <p:cBhvr>
                                        <p:cTn id="62" dur="500"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0E59-6305-09FB-9353-2F032F1AD184}"/>
              </a:ext>
            </a:extLst>
          </p:cNvPr>
          <p:cNvSpPr>
            <a:spLocks noGrp="1"/>
          </p:cNvSpPr>
          <p:nvPr>
            <p:ph type="title"/>
          </p:nvPr>
        </p:nvSpPr>
        <p:spPr>
          <a:xfrm>
            <a:off x="228600" y="76200"/>
            <a:ext cx="10850563" cy="1028699"/>
          </a:xfrm>
        </p:spPr>
        <p:txBody>
          <a:bodyPr>
            <a:normAutofit/>
          </a:bodyPr>
          <a:lstStyle/>
          <a:p>
            <a:r>
              <a:rPr lang="en-IN" sz="3600" b="1" dirty="0"/>
              <a:t>Flow Chart And Diagram</a:t>
            </a:r>
          </a:p>
        </p:txBody>
      </p:sp>
      <p:sp>
        <p:nvSpPr>
          <p:cNvPr id="3" name="Slide Number Placeholder 2">
            <a:extLst>
              <a:ext uri="{FF2B5EF4-FFF2-40B4-BE49-F238E27FC236}">
                <a16:creationId xmlns:a16="http://schemas.microsoft.com/office/drawing/2014/main" id="{7354BC1E-B7C2-E8B9-0918-52E4BB7922EC}"/>
              </a:ext>
            </a:extLst>
          </p:cNvPr>
          <p:cNvSpPr>
            <a:spLocks noGrp="1"/>
          </p:cNvSpPr>
          <p:nvPr>
            <p:ph type="sldNum" sz="quarter" idx="12"/>
          </p:nvPr>
        </p:nvSpPr>
        <p:spPr/>
        <p:txBody>
          <a:bodyPr>
            <a:normAutofit fontScale="92500" lnSpcReduction="20000"/>
          </a:bodyPr>
          <a:lstStyle/>
          <a:p>
            <a:pPr marL="0" algn="r"/>
            <a:fld id="{3386411A-70EE-422D-B97C-F56BEE3FF077}" type="slidenum">
              <a:rPr lang="zh-CN" altLang="en-US" sz="1000" b="0" i="0" u="none" baseline="0" smtClean="0">
                <a:solidFill>
                  <a:srgbClr val="000000">
                    <a:lumMod val="50000"/>
                    <a:lumOff val="50000"/>
                  </a:srgbClr>
                </a:solidFill>
                <a:latin typeface="Arial"/>
                <a:ea typeface="Arial"/>
              </a:rPr>
              <a:t>20</a:t>
            </a:fld>
            <a:endParaRPr lang="zh-CN" altLang="en-US" sz="1000" b="0" i="0" u="none" baseline="0">
              <a:solidFill>
                <a:srgbClr val="000000">
                  <a:lumMod val="50000"/>
                  <a:lumOff val="50000"/>
                </a:srgbClr>
              </a:solidFill>
              <a:latin typeface="Arial"/>
              <a:ea typeface="Arial"/>
            </a:endParaRPr>
          </a:p>
        </p:txBody>
      </p:sp>
      <p:pic>
        <p:nvPicPr>
          <p:cNvPr id="5" name="Picture 4">
            <a:extLst>
              <a:ext uri="{FF2B5EF4-FFF2-40B4-BE49-F238E27FC236}">
                <a16:creationId xmlns:a16="http://schemas.microsoft.com/office/drawing/2014/main" id="{FE4570AD-CDD6-E094-F03D-16A7C6679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04899"/>
            <a:ext cx="5105400" cy="2895600"/>
          </a:xfrm>
          <a:prstGeom prst="rect">
            <a:avLst/>
          </a:prstGeom>
        </p:spPr>
      </p:pic>
      <p:pic>
        <p:nvPicPr>
          <p:cNvPr id="9" name="Graphic 8" descr="Arrow: Slight curve with solid fill">
            <a:extLst>
              <a:ext uri="{FF2B5EF4-FFF2-40B4-BE49-F238E27FC236}">
                <a16:creationId xmlns:a16="http://schemas.microsoft.com/office/drawing/2014/main" id="{E79509E4-BEB5-76D8-356F-C322918560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1981200"/>
            <a:ext cx="914400" cy="914400"/>
          </a:xfrm>
          <a:prstGeom prst="rect">
            <a:avLst/>
          </a:prstGeom>
        </p:spPr>
      </p:pic>
      <p:pic>
        <p:nvPicPr>
          <p:cNvPr id="12" name="Picture 11">
            <a:extLst>
              <a:ext uri="{FF2B5EF4-FFF2-40B4-BE49-F238E27FC236}">
                <a16:creationId xmlns:a16="http://schemas.microsoft.com/office/drawing/2014/main" id="{292CB30D-1315-4915-60E5-2C2999215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177" y="1253742"/>
            <a:ext cx="5394823" cy="2369315"/>
          </a:xfrm>
          <a:prstGeom prst="rect">
            <a:avLst/>
          </a:prstGeom>
        </p:spPr>
      </p:pic>
      <p:pic>
        <p:nvPicPr>
          <p:cNvPr id="16" name="Graphic 15" descr="Arrow: Rotate left with solid fill">
            <a:extLst>
              <a:ext uri="{FF2B5EF4-FFF2-40B4-BE49-F238E27FC236}">
                <a16:creationId xmlns:a16="http://schemas.microsoft.com/office/drawing/2014/main" id="{08355D5E-B1E5-E0FD-64BC-E0C157350A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5800" y="3573298"/>
            <a:ext cx="914400" cy="914400"/>
          </a:xfrm>
          <a:prstGeom prst="rect">
            <a:avLst/>
          </a:prstGeom>
        </p:spPr>
      </p:pic>
      <p:pic>
        <p:nvPicPr>
          <p:cNvPr id="19" name="Picture 18">
            <a:extLst>
              <a:ext uri="{FF2B5EF4-FFF2-40B4-BE49-F238E27FC236}">
                <a16:creationId xmlns:a16="http://schemas.microsoft.com/office/drawing/2014/main" id="{D53118AF-A9AE-6F51-FA93-D026654815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1011" y="4695766"/>
            <a:ext cx="5398377" cy="1751078"/>
          </a:xfrm>
          <a:prstGeom prst="rect">
            <a:avLst/>
          </a:prstGeom>
        </p:spPr>
      </p:pic>
      <p:pic>
        <p:nvPicPr>
          <p:cNvPr id="21" name="Graphic 20" descr="Arrow: Straight with solid fill">
            <a:extLst>
              <a:ext uri="{FF2B5EF4-FFF2-40B4-BE49-F238E27FC236}">
                <a16:creationId xmlns:a16="http://schemas.microsoft.com/office/drawing/2014/main" id="{AB3586DA-EBCB-D789-8F1B-B326C1CE44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34000" y="4889938"/>
            <a:ext cx="914400" cy="914400"/>
          </a:xfrm>
          <a:prstGeom prst="rect">
            <a:avLst/>
          </a:prstGeom>
        </p:spPr>
      </p:pic>
      <p:pic>
        <p:nvPicPr>
          <p:cNvPr id="24" name="Picture 23">
            <a:extLst>
              <a:ext uri="{FF2B5EF4-FFF2-40B4-BE49-F238E27FC236}">
                <a16:creationId xmlns:a16="http://schemas.microsoft.com/office/drawing/2014/main" id="{B50F0307-B28C-CDFB-3EA3-43DB42CA6F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999" y="4326754"/>
            <a:ext cx="4554099" cy="2447163"/>
          </a:xfrm>
          <a:prstGeom prst="rect">
            <a:avLst/>
          </a:prstGeom>
        </p:spPr>
      </p:pic>
      <p:pic>
        <p:nvPicPr>
          <p:cNvPr id="11" name="Picture 10">
            <a:extLst>
              <a:ext uri="{FF2B5EF4-FFF2-40B4-BE49-F238E27FC236}">
                <a16:creationId xmlns:a16="http://schemas.microsoft.com/office/drawing/2014/main" id="{6A328937-5970-D31D-4CE7-FA43882BCFC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65941" y="76200"/>
            <a:ext cx="2026059" cy="1342264"/>
          </a:xfrm>
          <a:prstGeom prst="rect">
            <a:avLst/>
          </a:prstGeom>
        </p:spPr>
      </p:pic>
    </p:spTree>
    <p:extLst>
      <p:ext uri="{BB962C8B-B14F-4D97-AF65-F5344CB8AC3E}">
        <p14:creationId xmlns:p14="http://schemas.microsoft.com/office/powerpoint/2010/main" val="1903293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E8E576E-6397-4A2B-76B1-D97205BF24B7}"/>
              </a:ext>
            </a:extLst>
          </p:cNvPr>
          <p:cNvSpPr>
            <a:spLocks noGrp="1"/>
          </p:cNvSpPr>
          <p:nvPr>
            <p:ph type="subTitle" idx="1"/>
          </p:nvPr>
        </p:nvSpPr>
        <p:spPr>
          <a:xfrm>
            <a:off x="1143000" y="2190105"/>
            <a:ext cx="5070475" cy="2477790"/>
          </a:xfrm>
        </p:spPr>
        <p:txBody>
          <a:bodyPr>
            <a:normAutofit/>
          </a:bodyPr>
          <a:lstStyle/>
          <a:p>
            <a:pPr marL="0" indent="0">
              <a:buNone/>
            </a:pPr>
            <a:r>
              <a:rPr lang="en-US" sz="1800" dirty="0"/>
              <a:t>The AI tutor system showcases the power of AI in education through its ability to deliver customized learning experiences. Future development can involve adding Natural Language Processing (NLP) for interactive tutoring, widening the dataset to make more accurate predictions, and adding real-time feedback mechanisms to improve student participation.</a:t>
            </a:r>
          </a:p>
          <a:p>
            <a:endParaRPr lang="en-IN" dirty="0"/>
          </a:p>
        </p:txBody>
      </p:sp>
      <p:sp>
        <p:nvSpPr>
          <p:cNvPr id="3" name="Title 2">
            <a:extLst>
              <a:ext uri="{FF2B5EF4-FFF2-40B4-BE49-F238E27FC236}">
                <a16:creationId xmlns:a16="http://schemas.microsoft.com/office/drawing/2014/main" id="{57562146-C979-3216-D1A5-C465C69C9E97}"/>
              </a:ext>
            </a:extLst>
          </p:cNvPr>
          <p:cNvSpPr>
            <a:spLocks noGrp="1"/>
          </p:cNvSpPr>
          <p:nvPr>
            <p:ph type="ctrTitle"/>
          </p:nvPr>
        </p:nvSpPr>
        <p:spPr>
          <a:xfrm>
            <a:off x="1025525" y="1029952"/>
            <a:ext cx="5070475" cy="927228"/>
          </a:xfrm>
        </p:spPr>
        <p:txBody>
          <a:bodyPr>
            <a:normAutofit/>
          </a:bodyPr>
          <a:lstStyle/>
          <a:p>
            <a:r>
              <a:rPr lang="en-IN" dirty="0"/>
              <a:t>CONCLUSION</a:t>
            </a:r>
          </a:p>
        </p:txBody>
      </p:sp>
      <p:pic>
        <p:nvPicPr>
          <p:cNvPr id="4" name="Picture 3">
            <a:extLst>
              <a:ext uri="{FF2B5EF4-FFF2-40B4-BE49-F238E27FC236}">
                <a16:creationId xmlns:a16="http://schemas.microsoft.com/office/drawing/2014/main" id="{17B73A9E-8C30-2E2B-84AE-25EDEE3CEE7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85275" y="644635"/>
            <a:ext cx="1981200" cy="1312545"/>
          </a:xfrm>
          <a:prstGeom prst="rect">
            <a:avLst/>
          </a:prstGeom>
        </p:spPr>
      </p:pic>
    </p:spTree>
    <p:extLst>
      <p:ext uri="{BB962C8B-B14F-4D97-AF65-F5344CB8AC3E}">
        <p14:creationId xmlns:p14="http://schemas.microsoft.com/office/powerpoint/2010/main" val="308353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AutoShape 3"/>
          <p:cNvSpPr>
            <a:spLocks noGrp="1"/>
          </p:cNvSpPr>
          <p:nvPr>
            <p:ph type="ctrTitle"/>
          </p:nvPr>
        </p:nvSpPr>
        <p:spPr>
          <a:xfrm>
            <a:off x="5737224" y="1973263"/>
            <a:ext cx="5426076" cy="1621509"/>
          </a:xfrm>
        </p:spPr>
        <p:txBody>
          <a:bodyPr vert="horz" lIns="91440" tIns="45720" rIns="91440" bIns="45720" anchor="b">
            <a:normAutofit/>
          </a:bodyPr>
          <a:lstStyle/>
          <a:p>
            <a:pPr marL="0" indent="0" algn="r">
              <a:lnSpc>
                <a:spcPct val="90000"/>
              </a:lnSpc>
              <a:spcBef>
                <a:spcPct val="0"/>
              </a:spcBef>
            </a:pPr>
            <a:r>
              <a:rPr lang="en-US" sz="4400" b="1" i="0" u="none" baseline="0" dirty="0">
                <a:solidFill>
                  <a:srgbClr val="000000"/>
                </a:solidFill>
                <a:latin typeface="+mn-ea"/>
                <a:ea typeface="+mn-ea"/>
              </a:rPr>
              <a:t>Thank</a:t>
            </a:r>
            <a:r>
              <a:rPr lang="en-US" sz="4400" b="1" i="0" u="none" dirty="0">
                <a:solidFill>
                  <a:srgbClr val="000000"/>
                </a:solidFill>
                <a:latin typeface="+mn-ea"/>
                <a:ea typeface="+mn-ea"/>
              </a:rPr>
              <a:t> You</a:t>
            </a:r>
            <a:endParaRPr lang="en-US" sz="4400" b="1" i="0" u="none" baseline="0" dirty="0">
              <a:solidFill>
                <a:srgbClr val="000000"/>
              </a:solidFill>
              <a:latin typeface="+mn-ea"/>
              <a:ea typeface="+mn-ea"/>
            </a:endParaRPr>
          </a:p>
        </p:txBody>
      </p:sp>
      <p:pic>
        <p:nvPicPr>
          <p:cNvPr id="4" name="Picture 3">
            <a:extLst>
              <a:ext uri="{FF2B5EF4-FFF2-40B4-BE49-F238E27FC236}">
                <a16:creationId xmlns:a16="http://schemas.microsoft.com/office/drawing/2014/main" id="{A46FF9DA-F0B6-D2E4-F144-BC6E52EFB33B}"/>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48800" y="762000"/>
            <a:ext cx="2057400" cy="136302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anim calcmode="lin" valueType="num">
                                      <p:cBhvr>
                                        <p:cTn id="6"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7" dur="1000" fill="hold"/>
                                        <p:tgtEl>
                                          <p:spTgt spid="3"/>
                                        </p:tgtEl>
                                        <p:attrNameLst>
                                          <p:attrName>ppt_y</p:attrName>
                                        </p:attrNameLst>
                                      </p:cBhvr>
                                      <p:tavLst>
                                        <p:tav tm="0">
                                          <p:val>
                                            <p:strVal val="#ppt_y"/>
                                          </p:val>
                                        </p:tav>
                                        <p:tav tm="100000">
                                          <p:val>
                                            <p:strVal val="#ppt_y"/>
                                          </p:val>
                                        </p:tav>
                                      </p:tavLst>
                                    </p:anim>
                                    <p:anim calcmode="lin" valueType="num">
                                      <p:cBhvr>
                                        <p:cTn id="8"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9"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0" dur="1000" tmFilter="0,0; .5, 1; 1, 1"/>
                                        <p:tgtEl>
                                          <p:spTgt spid="3"/>
                                        </p:tgtEl>
                                      </p:cBhvr>
                                    </p:animEffect>
                                    <p:set>
                                      <p:cBhvr>
                                        <p:cTn id="11" dur="1000"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1 Introduction to the System</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01</a:t>
            </a:r>
            <a:endParaRPr lang="en-US" sz="1100"/>
          </a:p>
        </p:txBody>
      </p:sp>
      <p:pic>
        <p:nvPicPr>
          <p:cNvPr id="7" name="Picture 6">
            <a:extLst>
              <a:ext uri="{FF2B5EF4-FFF2-40B4-BE49-F238E27FC236}">
                <a16:creationId xmlns:a16="http://schemas.microsoft.com/office/drawing/2014/main" id="{B220C685-4808-26A2-610F-A515491CFE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600" y="647927"/>
            <a:ext cx="2209800" cy="1463993"/>
          </a:xfrm>
          <a:prstGeom prst="rect">
            <a:avLst/>
          </a:prstGeom>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animEffect transition="in" filter="wipe(down)">
                                      <p:cBhvr>
                                        <p:cTn id="6" dur="500"/>
                                        <p:tgtEl>
                                          <p:spTgt spid="5"/>
                                        </p:tgtEl>
                                      </p:cBhvr>
                                    </p:animEffect>
                                    <p:set>
                                      <p:cBhvr>
                                        <p:cTn id="7" dur="500" fill="hold">
                                          <p:stCondLst>
                                            <p:cond delay="0"/>
                                          </p:stCondLst>
                                        </p:cTn>
                                        <p:tgtEl>
                                          <p:spTgt spid="5"/>
                                        </p:tgtEl>
                                        <p:attrNameLst>
                                          <p:attrName>style.visibility</p:attrName>
                                        </p:attrNameLst>
                                      </p:cBhvr>
                                      <p:to>
                                        <p:strVal val="visible"/>
                                      </p:to>
                                    </p:set>
                                  </p:childTnLst>
                                </p:cTn>
                              </p:par>
                            </p:childTnLst>
                          </p:cTn>
                        </p:par>
                        <p:par>
                          <p:cTn id="8" fill="hold">
                            <p:stCondLst>
                              <p:cond delay="0"/>
                            </p:stCondLst>
                            <p:childTnLst>
                              <p:par>
                                <p:cTn id="9" presetID="37" presetClass="entr" presetSubtype="0" fill="hold" nodeType="afterEffect">
                                  <p:stCondLst>
                                    <p:cond delay="0"/>
                                  </p:stCondLst>
                                  <p:childTnLs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900" decel="100000" fill="hold"/>
                                        <p:tgtEl>
                                          <p:spTgt spid="2"/>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2"/>
                                        </p:tgtEl>
                                        <p:attrNameLst>
                                          <p:attrName>ppt_y</p:attrName>
                                        </p:attrNameLst>
                                      </p:cBhvr>
                                      <p:tavLst>
                                        <p:tav tm="0">
                                          <p:val>
                                            <p:strVal val="#ppt_y-.03"/>
                                          </p:val>
                                        </p:tav>
                                        <p:tav tm="100000">
                                          <p:val>
                                            <p:strVal val="#ppt_y"/>
                                          </p:val>
                                        </p:tav>
                                      </p:tavLst>
                                    </p:anim>
                                    <p:animEffect transition="in" filter="fade">
                                      <p:cBhvr>
                                        <p:cTn id="13" dur="1000"/>
                                        <p:tgtEl>
                                          <p:spTgt spid="2"/>
                                        </p:tgtEl>
                                      </p:cBhvr>
                                    </p:animEffec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Overview of the Tutor System</a:t>
            </a:r>
          </a:p>
        </p:txBody>
      </p:sp>
      <p:sp>
        <p:nvSpPr>
          <p:cNvPr id="3" name="AutoShape 3"/>
          <p:cNvSpPr/>
          <p:nvPr/>
        </p:nvSpPr>
        <p:spPr>
          <a:xfrm>
            <a:off x="1077296" y="1415564"/>
            <a:ext cx="3143476" cy="1784081"/>
          </a:xfrm>
          <a:prstGeom prst="rect">
            <a:avLst/>
          </a:prstGeom>
          <a:pattFill prst="pct5">
            <a:fgClr>
              <a:schemeClr val="tx2">
                <a:lumMod val="20000"/>
                <a:lumOff val="80000"/>
              </a:schemeClr>
            </a:fgClr>
            <a:bgClr>
              <a:schemeClr val="tx2">
                <a:lumMod val="60000"/>
                <a:lumOff val="40000"/>
              </a:schemeClr>
            </a:bgClr>
          </a:pattFill>
          <a:ln cap="flat" cmpd="sng">
            <a:prstDash val="solid"/>
          </a:ln>
        </p:spPr>
        <p:txBody>
          <a:bodyPr vert="horz" lIns="91440" tIns="45720" rIns="91440" bIns="45720" anchor="ctr">
            <a:normAutofit/>
          </a:bodyPr>
          <a:lstStyle/>
          <a:p>
            <a:pPr marL="0" algn="ctr"/>
            <a:endParaRPr/>
          </a:p>
        </p:txBody>
      </p:sp>
      <p:sp>
        <p:nvSpPr>
          <p:cNvPr id="4" name="AutoShape 4"/>
          <p:cNvSpPr/>
          <p:nvPr/>
        </p:nvSpPr>
        <p:spPr>
          <a:xfrm flipV="1">
            <a:off x="1077296" y="3260782"/>
            <a:ext cx="3143476" cy="2821012"/>
          </a:xfrm>
          <a:prstGeom prst="rect">
            <a:avLst/>
          </a:prstGeom>
          <a:solidFill>
            <a:srgbClr val="768394">
              <a:alpha val="15000"/>
            </a:srgbClr>
          </a:solidFill>
          <a:ln cap="flat" cmpd="sng">
            <a:prstDash val="solid"/>
          </a:ln>
        </p:spPr>
        <p:txBody>
          <a:bodyPr vert="horz" lIns="91440" tIns="45720" rIns="91440" bIns="45720" anchor="ctr">
            <a:normAutofit/>
          </a:bodyPr>
          <a:lstStyle/>
          <a:p>
            <a:pPr marL="0" algn="ctr"/>
            <a:endParaRPr/>
          </a:p>
        </p:txBody>
      </p:sp>
      <p:sp>
        <p:nvSpPr>
          <p:cNvPr id="5" name="TextBox 5"/>
          <p:cNvSpPr txBox="1"/>
          <p:nvPr/>
        </p:nvSpPr>
        <p:spPr>
          <a:xfrm>
            <a:off x="2397627" y="2929362"/>
            <a:ext cx="540000" cy="540000"/>
          </a:xfrm>
          <a:prstGeom prst="roundRect">
            <a:avLst>
              <a:gd name="adj" fmla="val 50000"/>
            </a:avLst>
          </a:prstGeom>
          <a:solidFill>
            <a:schemeClr val="accent1"/>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01</a:t>
            </a:r>
            <a:endParaRPr lang="en-US" sz="1100"/>
          </a:p>
        </p:txBody>
      </p:sp>
      <p:sp>
        <p:nvSpPr>
          <p:cNvPr id="6" name="AutoShape 6"/>
          <p:cNvSpPr/>
          <p:nvPr/>
        </p:nvSpPr>
        <p:spPr>
          <a:xfrm>
            <a:off x="1029990" y="3429000"/>
            <a:ext cx="3143476" cy="1997150"/>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200" b="0" i="0" u="none" baseline="0" dirty="0">
                <a:solidFill>
                  <a:srgbClr val="000000"/>
                </a:solidFill>
                <a:latin typeface="Arial"/>
                <a:ea typeface="Arial"/>
              </a:rPr>
              <a:t>The AI-Powered Personalized Tutor System aims to create a customized educational experience by leveraging artificial intelligence to analyze individual learning habits and needs. This helps provide tailored recommendations for courses and study materials that suit each student.  </a:t>
            </a:r>
          </a:p>
        </p:txBody>
      </p:sp>
      <p:sp>
        <p:nvSpPr>
          <p:cNvPr id="7" name="AutoShape 7"/>
          <p:cNvSpPr/>
          <p:nvPr/>
        </p:nvSpPr>
        <p:spPr>
          <a:xfrm>
            <a:off x="4828940" y="1415564"/>
            <a:ext cx="3143476" cy="1784081"/>
          </a:xfrm>
          <a:prstGeom prst="rect">
            <a:avLst/>
          </a:prstGeom>
          <a:pattFill prst="pct5">
            <a:fgClr>
              <a:schemeClr val="tx2">
                <a:lumMod val="20000"/>
                <a:lumOff val="80000"/>
              </a:schemeClr>
            </a:fgClr>
            <a:bgClr>
              <a:schemeClr val="tx2">
                <a:lumMod val="60000"/>
                <a:lumOff val="40000"/>
              </a:schemeClr>
            </a:bgClr>
          </a:pattFill>
          <a:ln cap="flat" cmpd="sng">
            <a:prstDash val="solid"/>
          </a:ln>
        </p:spPr>
        <p:txBody>
          <a:bodyPr vert="horz" lIns="91440" tIns="45720" rIns="91440" bIns="45720" anchor="ctr">
            <a:normAutofit/>
          </a:bodyPr>
          <a:lstStyle/>
          <a:p>
            <a:pPr marL="0" algn="ctr"/>
            <a:endParaRPr/>
          </a:p>
        </p:txBody>
      </p:sp>
      <p:sp>
        <p:nvSpPr>
          <p:cNvPr id="8" name="AutoShape 8"/>
          <p:cNvSpPr/>
          <p:nvPr/>
        </p:nvSpPr>
        <p:spPr>
          <a:xfrm flipV="1">
            <a:off x="4828940" y="3199643"/>
            <a:ext cx="3143476" cy="2821012"/>
          </a:xfrm>
          <a:prstGeom prst="rect">
            <a:avLst/>
          </a:prstGeom>
          <a:solidFill>
            <a:srgbClr val="768394">
              <a:alpha val="15000"/>
            </a:srgbClr>
          </a:solidFill>
          <a:ln cap="flat" cmpd="sng">
            <a:prstDash val="solid"/>
          </a:ln>
        </p:spPr>
        <p:txBody>
          <a:bodyPr vert="horz" lIns="91440" tIns="45720" rIns="91440" bIns="45720" anchor="ctr">
            <a:normAutofit/>
          </a:bodyPr>
          <a:lstStyle/>
          <a:p>
            <a:pPr marL="0" algn="ctr"/>
            <a:endParaRPr/>
          </a:p>
        </p:txBody>
      </p:sp>
      <p:sp>
        <p:nvSpPr>
          <p:cNvPr id="9" name="TextBox 9"/>
          <p:cNvSpPr txBox="1"/>
          <p:nvPr/>
        </p:nvSpPr>
        <p:spPr>
          <a:xfrm>
            <a:off x="6140955" y="2929362"/>
            <a:ext cx="540000" cy="540000"/>
          </a:xfrm>
          <a:prstGeom prst="roundRect">
            <a:avLst>
              <a:gd name="adj" fmla="val 50000"/>
            </a:avLst>
          </a:prstGeom>
          <a:solidFill>
            <a:schemeClr val="accent2"/>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02</a:t>
            </a:r>
            <a:endParaRPr lang="en-US" sz="1100"/>
          </a:p>
        </p:txBody>
      </p:sp>
      <p:sp>
        <p:nvSpPr>
          <p:cNvPr id="10" name="AutoShape 10"/>
          <p:cNvSpPr/>
          <p:nvPr/>
        </p:nvSpPr>
        <p:spPr>
          <a:xfrm>
            <a:off x="4993950" y="3429000"/>
            <a:ext cx="2813456" cy="2314544"/>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200" b="0" i="0" u="none" baseline="0" dirty="0">
                <a:solidFill>
                  <a:srgbClr val="000000"/>
                </a:solidFill>
                <a:latin typeface="Arial"/>
                <a:ea typeface="Arial"/>
              </a:rPr>
              <a:t>Personalization in education significantly enhances learning outcomes by accommodating diverse learner preferences and paces. This system ensures that students receive support aligned with their unique strengths and weaknesses, which can increase motivation and engagement</a:t>
            </a:r>
            <a:r>
              <a:rPr lang="en-US" sz="1400" b="0" i="0" u="none" baseline="0" dirty="0">
                <a:solidFill>
                  <a:srgbClr val="000000"/>
                </a:solidFill>
                <a:latin typeface="Arial"/>
                <a:ea typeface="Arial"/>
              </a:rPr>
              <a:t>.</a:t>
            </a:r>
          </a:p>
        </p:txBody>
      </p:sp>
      <p:sp>
        <p:nvSpPr>
          <p:cNvPr id="11" name="AutoShape 11"/>
          <p:cNvSpPr/>
          <p:nvPr/>
        </p:nvSpPr>
        <p:spPr>
          <a:xfrm>
            <a:off x="8377012" y="1415564"/>
            <a:ext cx="3143476" cy="1784081"/>
          </a:xfrm>
          <a:prstGeom prst="rect">
            <a:avLst/>
          </a:prstGeom>
          <a:pattFill prst="pct5">
            <a:fgClr>
              <a:schemeClr val="tx2">
                <a:lumMod val="20000"/>
                <a:lumOff val="80000"/>
              </a:schemeClr>
            </a:fgClr>
            <a:bgClr>
              <a:schemeClr val="tx2">
                <a:lumMod val="60000"/>
                <a:lumOff val="40000"/>
              </a:schemeClr>
            </a:bgClr>
          </a:pattFill>
          <a:ln cap="flat" cmpd="sng">
            <a:prstDash val="solid"/>
          </a:ln>
        </p:spPr>
        <p:txBody>
          <a:bodyPr vert="horz" lIns="91440" tIns="45720" rIns="91440" bIns="45720" anchor="ctr">
            <a:normAutofit/>
          </a:bodyPr>
          <a:lstStyle/>
          <a:p>
            <a:pPr marL="0" algn="ctr"/>
            <a:endParaRPr/>
          </a:p>
        </p:txBody>
      </p:sp>
      <p:sp>
        <p:nvSpPr>
          <p:cNvPr id="12" name="AutoShape 12"/>
          <p:cNvSpPr/>
          <p:nvPr/>
        </p:nvSpPr>
        <p:spPr>
          <a:xfrm flipV="1">
            <a:off x="8377012" y="3151817"/>
            <a:ext cx="3143476" cy="2821012"/>
          </a:xfrm>
          <a:prstGeom prst="rect">
            <a:avLst/>
          </a:prstGeom>
          <a:solidFill>
            <a:srgbClr val="768394">
              <a:alpha val="15000"/>
            </a:srgbClr>
          </a:solidFill>
          <a:ln cap="flat" cmpd="sng">
            <a:prstDash val="solid"/>
          </a:ln>
        </p:spPr>
        <p:txBody>
          <a:bodyPr vert="horz" lIns="91440" tIns="45720" rIns="91440" bIns="45720" anchor="ctr">
            <a:normAutofit/>
          </a:bodyPr>
          <a:lstStyle/>
          <a:p>
            <a:pPr marL="0" algn="ctr"/>
            <a:endParaRPr/>
          </a:p>
        </p:txBody>
      </p:sp>
      <p:sp>
        <p:nvSpPr>
          <p:cNvPr id="13" name="TextBox 13"/>
          <p:cNvSpPr txBox="1"/>
          <p:nvPr/>
        </p:nvSpPr>
        <p:spPr>
          <a:xfrm>
            <a:off x="9689027" y="2915357"/>
            <a:ext cx="540000" cy="540000"/>
          </a:xfrm>
          <a:prstGeom prst="roundRect">
            <a:avLst>
              <a:gd name="adj" fmla="val 48054"/>
            </a:avLst>
          </a:prstGeom>
          <a:solidFill>
            <a:schemeClr val="accent3"/>
          </a:solidFill>
        </p:spPr>
        <p:txBody>
          <a:bodyPr vert="horz" wrap="none" lIns="91440" tIns="45720" rIns="91440" bIns="45720" rtlCol="0" anchor="ctr">
            <a:noAutofit/>
          </a:bodyPr>
          <a:lstStyle/>
          <a:p>
            <a:pPr marL="0" algn="ctr">
              <a:defRPr/>
            </a:pPr>
            <a:r>
              <a:rPr lang="en-US" sz="2000" b="1" i="0" u="none" baseline="0" dirty="0">
                <a:solidFill>
                  <a:srgbClr val="FFFFFF"/>
                </a:solidFill>
                <a:latin typeface="Arial"/>
                <a:ea typeface="Arial"/>
              </a:rPr>
              <a:t>03</a:t>
            </a:r>
            <a:endParaRPr lang="en-US" sz="1100" dirty="0"/>
          </a:p>
        </p:txBody>
      </p:sp>
      <p:sp>
        <p:nvSpPr>
          <p:cNvPr id="14" name="AutoShape 14"/>
          <p:cNvSpPr/>
          <p:nvPr/>
        </p:nvSpPr>
        <p:spPr>
          <a:xfrm>
            <a:off x="8282627" y="3556821"/>
            <a:ext cx="3352800" cy="2314544"/>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200" b="0" i="0" u="none" baseline="0" dirty="0">
                <a:solidFill>
                  <a:srgbClr val="000000"/>
                </a:solidFill>
                <a:latin typeface="Arial"/>
                <a:ea typeface="Arial"/>
              </a:rPr>
              <a:t>Artificial Intelligence (AI) and Machine Learning (ML) play a transformative role in education by enabling the analysis of vast amounts of data to derive insights that facilitate personalized learning. These technologies help in predicting student performance, recommending resources, and adjusting instructional strategies in real-time</a:t>
            </a:r>
            <a:r>
              <a:rPr lang="en-US" sz="1400" b="0" i="0" u="none" baseline="0" dirty="0">
                <a:solidFill>
                  <a:srgbClr val="000000"/>
                </a:solidFill>
                <a:latin typeface="Arial"/>
                <a:ea typeface="Arial"/>
              </a:rPr>
              <a:t>.</a:t>
            </a:r>
          </a:p>
        </p:txBody>
      </p:sp>
      <p:sp>
        <p:nvSpPr>
          <p:cNvPr id="15" name="AutoShape 15"/>
          <p:cNvSpPr/>
          <p:nvPr/>
        </p:nvSpPr>
        <p:spPr>
          <a:xfrm>
            <a:off x="1518735" y="2064115"/>
            <a:ext cx="2260599" cy="338553"/>
          </a:xfrm>
          <a:prstGeom prst="rect">
            <a:avLst/>
          </a:prstGeom>
          <a:noFill/>
          <a:ln cap="flat" cmpd="sng">
            <a:prstDash val="solid"/>
          </a:ln>
        </p:spPr>
        <p:txBody>
          <a:bodyPr vert="horz" wrap="square" lIns="91440" tIns="45720" rIns="91440" bIns="45720" anchor="b">
            <a:spAutoFit/>
          </a:bodyPr>
          <a:lstStyle/>
          <a:p>
            <a:pPr marL="0" algn="ctr"/>
            <a:r>
              <a:rPr lang="zh-CN" altLang="en-US" sz="1600" b="1" i="0" u="none" baseline="0">
                <a:solidFill>
                  <a:srgbClr val="000000"/>
                </a:solidFill>
                <a:latin typeface="微软雅黑"/>
                <a:ea typeface="微软雅黑"/>
              </a:rPr>
              <a:t>Purpose of the system</a:t>
            </a:r>
          </a:p>
        </p:txBody>
      </p:sp>
      <p:sp>
        <p:nvSpPr>
          <p:cNvPr id="16" name="AutoShape 16"/>
          <p:cNvSpPr/>
          <p:nvPr/>
        </p:nvSpPr>
        <p:spPr>
          <a:xfrm>
            <a:off x="5277115" y="2064115"/>
            <a:ext cx="2260599" cy="338553"/>
          </a:xfrm>
          <a:prstGeom prst="rect">
            <a:avLst/>
          </a:prstGeom>
          <a:noFill/>
          <a:ln cap="flat" cmpd="sng">
            <a:prstDash val="solid"/>
          </a:ln>
        </p:spPr>
        <p:txBody>
          <a:bodyPr vert="horz" wrap="square" lIns="91440" tIns="45720" rIns="91440" bIns="45720" anchor="b">
            <a:spAutoFit/>
          </a:bodyPr>
          <a:lstStyle/>
          <a:p>
            <a:pPr marL="0" algn="ctr"/>
            <a:r>
              <a:rPr lang="zh-CN" altLang="en-US" sz="1600" b="1" i="0" u="none" baseline="0">
                <a:solidFill>
                  <a:srgbClr val="000000"/>
                </a:solidFill>
                <a:latin typeface="微软雅黑"/>
                <a:ea typeface="微软雅黑"/>
              </a:rPr>
              <a:t>Importance of personalization</a:t>
            </a:r>
          </a:p>
        </p:txBody>
      </p:sp>
      <p:sp>
        <p:nvSpPr>
          <p:cNvPr id="17" name="AutoShape 17"/>
          <p:cNvSpPr/>
          <p:nvPr/>
        </p:nvSpPr>
        <p:spPr>
          <a:xfrm>
            <a:off x="8880636" y="2064115"/>
            <a:ext cx="2260599" cy="338553"/>
          </a:xfrm>
          <a:prstGeom prst="rect">
            <a:avLst/>
          </a:prstGeom>
          <a:noFill/>
          <a:ln cap="flat" cmpd="sng">
            <a:prstDash val="solid"/>
          </a:ln>
        </p:spPr>
        <p:txBody>
          <a:bodyPr vert="horz" wrap="square" lIns="91440" tIns="45720" rIns="91440" bIns="45720" anchor="b">
            <a:spAutoFit/>
          </a:bodyPr>
          <a:lstStyle/>
          <a:p>
            <a:pPr marL="0" algn="ctr"/>
            <a:r>
              <a:rPr lang="zh-CN" altLang="en-US" sz="1600" b="1" i="0" u="none" baseline="0">
                <a:solidFill>
                  <a:srgbClr val="000000"/>
                </a:solidFill>
                <a:latin typeface="微软雅黑"/>
                <a:ea typeface="微软雅黑"/>
              </a:rPr>
              <a:t>Role of AI and ML in education</a:t>
            </a:r>
          </a:p>
        </p:txBody>
      </p:sp>
      <p:pic>
        <p:nvPicPr>
          <p:cNvPr id="18" name="Picture 17">
            <a:extLst>
              <a:ext uri="{FF2B5EF4-FFF2-40B4-BE49-F238E27FC236}">
                <a16:creationId xmlns:a16="http://schemas.microsoft.com/office/drawing/2014/main" id="{FE2D852E-2324-3E4A-8B28-CBE0F244D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5390" y="81641"/>
            <a:ext cx="2003265" cy="1327164"/>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anim calcmode="lin" valueType="num">
                                      <p:cBhvr additive="base">
                                        <p:cTn id="6" dur="1000" fill="hold"/>
                                        <p:tgtEl>
                                          <p:spTgt spid="2"/>
                                        </p:tgtEl>
                                        <p:attrNameLst>
                                          <p:attrName>ppt_x</p:attrName>
                                        </p:attrNameLst>
                                      </p:cBhvr>
                                      <p:tavLst>
                                        <p:tav tm="0">
                                          <p:val>
                                            <p:strVal val="1+#ppt_w/2"/>
                                          </p:val>
                                        </p:tav>
                                        <p:tav tm="100000">
                                          <p:val>
                                            <p:strVal val="#ppt_x"/>
                                          </p:val>
                                        </p:tav>
                                      </p:tavLst>
                                    </p:anim>
                                    <p:anim calcmode="lin" valueType="num">
                                      <p:cBhvr additive="base">
                                        <p:cTn id="7" dur="1000" fill="hold"/>
                                        <p:tgtEl>
                                          <p:spTgt spid="2"/>
                                        </p:tgtEl>
                                        <p:attrNameLst>
                                          <p:attrName>ppt_y</p:attrName>
                                        </p:attrNameLst>
                                      </p:cBhvr>
                                      <p:tavLst>
                                        <p:tav tm="0">
                                          <p:val>
                                            <p:strVal val="#ppt_y"/>
                                          </p:val>
                                        </p:tav>
                                        <p:tav tm="100000">
                                          <p:val>
                                            <p:strVal val="#ppt_y"/>
                                          </p:val>
                                        </p:tav>
                                      </p:tavLst>
                                    </p:anim>
                                    <p:set>
                                      <p:cBhvr>
                                        <p:cTn id="8" dur="1000"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par>
                          <p:cTn id="12" fill="hold">
                            <p:stCondLst>
                              <p:cond delay="0"/>
                            </p:stCondLst>
                            <p:childTnLst>
                              <p:par>
                                <p:cTn id="13" presetID="31" presetClass="entr" presetSubtype="0" fill="hold" nodeType="afterEffect">
                                  <p:stCondLst>
                                    <p:cond delay="0"/>
                                  </p:stCondLst>
                                  <p:childTnLst>
                                    <p:anim calcmode="lin" valueType="num">
                                      <p:cBhvr>
                                        <p:cTn id="14" dur="1000" fill="hold"/>
                                        <p:tgtEl>
                                          <p:spTgt spid="15"/>
                                        </p:tgtEl>
                                        <p:attrNameLst>
                                          <p:attrName>ppt_w</p:attrName>
                                        </p:attrNameLst>
                                      </p:cBhvr>
                                      <p:tavLst>
                                        <p:tav tm="0">
                                          <p:val>
                                            <p:fltVal val="0"/>
                                          </p:val>
                                        </p:tav>
                                        <p:tav tm="100000">
                                          <p:val>
                                            <p:strVal val="#ppt_w"/>
                                          </p:val>
                                        </p:tav>
                                      </p:tavLst>
                                    </p:anim>
                                    <p:anim calcmode="lin" valueType="num">
                                      <p:cBhvr>
                                        <p:cTn id="15" dur="1000" fill="hold"/>
                                        <p:tgtEl>
                                          <p:spTgt spid="15"/>
                                        </p:tgtEl>
                                        <p:attrNameLst>
                                          <p:attrName>ppt_h</p:attrName>
                                        </p:attrNameLst>
                                      </p:cBhvr>
                                      <p:tavLst>
                                        <p:tav tm="0">
                                          <p:val>
                                            <p:fltVal val="0"/>
                                          </p:val>
                                        </p:tav>
                                        <p:tav tm="100000">
                                          <p:val>
                                            <p:strVal val="#ppt_h"/>
                                          </p:val>
                                        </p:tav>
                                      </p:tavLst>
                                    </p:anim>
                                    <p:anim calcmode="lin" valueType="num">
                                      <p:cBhvr>
                                        <p:cTn id="16" dur="1000" fill="hold"/>
                                        <p:tgtEl>
                                          <p:spTgt spid="15"/>
                                        </p:tgtEl>
                                        <p:attrNameLst>
                                          <p:attrName>style.rotation</p:attrName>
                                        </p:attrNameLst>
                                      </p:cBhvr>
                                      <p:tavLst>
                                        <p:tav tm="0">
                                          <p:val>
                                            <p:fltVal val="90"/>
                                          </p:val>
                                        </p:tav>
                                        <p:tav tm="100000">
                                          <p:val>
                                            <p:fltVal val="0"/>
                                          </p:val>
                                        </p:tav>
                                      </p:tavLst>
                                    </p:anim>
                                    <p:animEffect transition="in" filter="fade">
                                      <p:cBhvr>
                                        <p:cTn id="17" dur="1000"/>
                                        <p:tgtEl>
                                          <p:spTgt spid="15"/>
                                        </p:tgtEl>
                                      </p:cBhvr>
                                    </p:animEffec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0"/>
                            </p:stCondLst>
                            <p:childTnLst>
                              <p:par>
                                <p:cTn id="20" presetID="54" presetClass="entr" presetSubtype="0" fill="hold" nodeType="afterEffect">
                                  <p:stCondLst>
                                    <p:cond delay="0"/>
                                  </p:stCondLst>
                                  <p:childTnLst>
                                    <p:anim calcmode="lin" valueType="num">
                                      <p:cBhvr>
                                        <p:cTn id="21" dur="1000" fill="hold"/>
                                        <p:tgtEl>
                                          <p:spTgt spid="6"/>
                                        </p:tgtEl>
                                        <p:attrNameLst>
                                          <p:attrName>ppt_w</p:attrName>
                                        </p:attrNameLst>
                                      </p:cBhvr>
                                      <p:tavLst>
                                        <p:tav tm="0">
                                          <p:val>
                                            <p:strVal val="#ppt_w*0.05"/>
                                          </p:val>
                                        </p:tav>
                                        <p:tav tm="100000">
                                          <p:val>
                                            <p:strVal val="#ppt_w"/>
                                          </p:val>
                                        </p:tav>
                                      </p:tavLst>
                                    </p:anim>
                                    <p:anim calcmode="lin" valueType="num">
                                      <p:cBhvr>
                                        <p:cTn id="22" dur="1000" fill="hold"/>
                                        <p:tgtEl>
                                          <p:spTgt spid="6"/>
                                        </p:tgtEl>
                                        <p:attrNameLst>
                                          <p:attrName>ppt_h</p:attrName>
                                        </p:attrNameLst>
                                      </p:cBhvr>
                                      <p:tavLst>
                                        <p:tav tm="0">
                                          <p:val>
                                            <p:strVal val="#ppt_h"/>
                                          </p:val>
                                        </p:tav>
                                        <p:tav tm="100000">
                                          <p:val>
                                            <p:strVal val="#ppt_h"/>
                                          </p:val>
                                        </p:tav>
                                      </p:tavLst>
                                    </p:anim>
                                    <p:anim calcmode="lin" valueType="num">
                                      <p:cBhvr>
                                        <p:cTn id="23" dur="1000" fill="hold"/>
                                        <p:tgtEl>
                                          <p:spTgt spid="6"/>
                                        </p:tgtEl>
                                        <p:attrNameLst>
                                          <p:attrName>ppt_x</p:attrName>
                                        </p:attrNameLst>
                                      </p:cBhvr>
                                      <p:tavLst>
                                        <p:tav tm="0">
                                          <p:val>
                                            <p:strVal val="#ppt_x-.2"/>
                                          </p:val>
                                        </p:tav>
                                        <p:tav tm="100000">
                                          <p:val>
                                            <p:strVal val="#ppt_x"/>
                                          </p:val>
                                        </p:tav>
                                      </p:tavLst>
                                    </p:anim>
                                    <p:anim calcmode="lin" valueType="num">
                                      <p:cBhvr>
                                        <p:cTn id="24" dur="1000" fill="hold"/>
                                        <p:tgtEl>
                                          <p:spTgt spid="6"/>
                                        </p:tgtEl>
                                        <p:attrNameLst>
                                          <p:attrName>ppt_y</p:attrName>
                                        </p:attrNameLst>
                                      </p:cBhvr>
                                      <p:tavLst>
                                        <p:tav tm="0">
                                          <p:val>
                                            <p:strVal val="#ppt_y"/>
                                          </p:val>
                                        </p:tav>
                                        <p:tav tm="100000">
                                          <p:val>
                                            <p:strVal val="#ppt_y"/>
                                          </p:val>
                                        </p:tav>
                                      </p:tavLst>
                                    </p:anim>
                                    <p:animEffect transition="in" filter="fade">
                                      <p:cBhvr>
                                        <p:cTn id="25" dur="1000"/>
                                        <p:tgtEl>
                                          <p:spTgt spid="6"/>
                                        </p:tgtEl>
                                      </p:cBhvr>
                                    </p:animEffect>
                                    <p:set>
                                      <p:cBhvr>
                                        <p:cTn id="26" dur="1000"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par>
                          <p:cTn id="30" fill="hold">
                            <p:stCondLst>
                              <p:cond delay="0"/>
                            </p:stCondLst>
                            <p:childTnLst>
                              <p:par>
                                <p:cTn id="31" presetID="43" presetClass="entr" presetSubtype="0" fill="hold" nodeType="afterEffect">
                                  <p:stCondLst>
                                    <p:cond delay="0"/>
                                  </p:stCondLst>
                                  <p:childTnLst>
                                    <p:anim calcmode="lin" valueType="num">
                                      <p:cBhvr>
                                        <p:cTn id="32" dur="400" fill="hold"/>
                                        <p:tgtEl>
                                          <p:spTgt spid="16"/>
                                        </p:tgtEl>
                                        <p:attrNameLst>
                                          <p:attrName>ppt_x</p:attrName>
                                        </p:attrNameLst>
                                      </p:cBhvr>
                                      <p:tavLst>
                                        <p:tav tm="0">
                                          <p:val>
                                            <p:strVal val="#ppt_x"/>
                                          </p:val>
                                        </p:tav>
                                        <p:tav tm="100000">
                                          <p:val>
                                            <p:strVal val="#ppt_x"/>
                                          </p:val>
                                        </p:tav>
                                      </p:tavLst>
                                    </p:anim>
                                    <p:anim calcmode="lin" valueType="num">
                                      <p:cBhvr>
                                        <p:cTn id="33" dur="400" fill="hold"/>
                                        <p:tgtEl>
                                          <p:spTgt spid="16"/>
                                        </p:tgtEl>
                                        <p:attrNameLst>
                                          <p:attrName>ppt_y</p:attrName>
                                        </p:attrNameLst>
                                      </p:cBhvr>
                                      <p:tavLst>
                                        <p:tav tm="0">
                                          <p:val>
                                            <p:strVal val="#ppt_y+0.31"/>
                                          </p:val>
                                        </p:tav>
                                        <p:tav tm="100000">
                                          <p:val>
                                            <p:strVal val="#ppt_y+0.31"/>
                                          </p:val>
                                        </p:tav>
                                      </p:tavLst>
                                    </p:anim>
                                    <p:anim calcmode="lin" valueType="num">
                                      <p:cBhvr>
                                        <p:cTn id="34"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5"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animEffect transition="in" filter="fade">
                                      <p:cBhvr>
                                        <p:cTn id="36" dur="100"/>
                                        <p:tgtEl>
                                          <p:spTgt spid="16"/>
                                        </p:tgtEl>
                                      </p:cBhvr>
                                    </p:animEffec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ntr" presetSubtype="32" fill="hold" nodeType="afterEffect">
                                  <p:stCondLst>
                                    <p:cond delay="0"/>
                                  </p:stCondLst>
                                  <p:childTnLst>
                                    <p:animEffect transition="in" filter="diamond(out)">
                                      <p:cBhvr>
                                        <p:cTn id="40" dur="1000"/>
                                        <p:tgtEl>
                                          <p:spTgt spid="10"/>
                                        </p:tgtEl>
                                      </p:cBhvr>
                                    </p:animEffect>
                                    <p:set>
                                      <p:cBhvr>
                                        <p:cTn id="41" dur="1000" fill="hold">
                                          <p:stCondLst>
                                            <p:cond delay="0"/>
                                          </p:stCondLst>
                                        </p:cTn>
                                        <p:tgtEl>
                                          <p:spTgt spid="1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par>
                          <p:cTn id="45" fill="hold">
                            <p:stCondLst>
                              <p:cond delay="0"/>
                            </p:stCondLst>
                            <p:childTnLst>
                              <p:par>
                                <p:cTn id="46" presetID="48" presetClass="entr" presetSubtype="0" fill="hold" nodeType="afterEffect">
                                  <p:stCondLst>
                                    <p:cond delay="0"/>
                                  </p:stCondLst>
                                  <p:childTnLst>
                                    <p:anim calcmode="lin" valueType="num">
                                      <p:cBhvr>
                                        <p:cTn id="47" dur="1000" fill="hold"/>
                                        <p:tgtEl>
                                          <p:spTgt spid="1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8" dur="1000" fill="hold"/>
                                        <p:tgtEl>
                                          <p:spTgt spid="17"/>
                                        </p:tgtEl>
                                        <p:attrNameLst>
                                          <p:attrName>ppt_x</p:attrName>
                                        </p:attrNameLst>
                                      </p:cBhvr>
                                      <p:tavLst>
                                        <p:tav tm="0">
                                          <p:val>
                                            <p:fltVal val="-1"/>
                                          </p:val>
                                        </p:tav>
                                        <p:tav tm="50000">
                                          <p:val>
                                            <p:fltVal val="0.95"/>
                                          </p:val>
                                        </p:tav>
                                        <p:tav tm="100000">
                                          <p:val>
                                            <p:strVal val="#ppt_x"/>
                                          </p:val>
                                        </p:tav>
                                      </p:tavLst>
                                    </p:anim>
                                    <p:anim calcmode="lin" valueType="num">
                                      <p:cBhvr>
                                        <p:cTn id="49" dur="1000" fill="hold"/>
                                        <p:tgtEl>
                                          <p:spTgt spid="17"/>
                                        </p:tgtEl>
                                        <p:attrNameLst>
                                          <p:attrName>ppt_y</p:attrName>
                                        </p:attrNameLst>
                                      </p:cBhvr>
                                      <p:tavLst>
                                        <p:tav tm="0">
                                          <p:val>
                                            <p:strVal val="#ppt_y"/>
                                          </p:val>
                                        </p:tav>
                                        <p:tav tm="100000">
                                          <p:val>
                                            <p:strVal val="#ppt_y"/>
                                          </p:val>
                                        </p:tav>
                                      </p:tavLst>
                                    </p:anim>
                                    <p:animEffect transition="in" filter="fade">
                                      <p:cBhvr>
                                        <p:cTn id="50" dur="1000"/>
                                        <p:tgtEl>
                                          <p:spTgt spid="17"/>
                                        </p:tgtEl>
                                      </p:cBhvr>
                                    </p:animEffect>
                                    <p:set>
                                      <p:cBhvr>
                                        <p:cTn id="51" dur="1" fill="hold">
                                          <p:stCondLst>
                                            <p:cond delay="0"/>
                                          </p:stCondLst>
                                        </p:cTn>
                                        <p:tgtEl>
                                          <p:spTgt spid="17"/>
                                        </p:tgtEl>
                                        <p:attrNameLst>
                                          <p:attrName>style.visibility</p:attrName>
                                        </p:attrNameLst>
                                      </p:cBhvr>
                                      <p:to>
                                        <p:strVal val="visible"/>
                                      </p:to>
                                    </p:set>
                                  </p:childTnLst>
                                </p:cTn>
                              </p:par>
                            </p:childTnLst>
                          </p:cTn>
                        </p:par>
                        <p:par>
                          <p:cTn id="52" fill="hold">
                            <p:stCondLst>
                              <p:cond delay="0"/>
                            </p:stCondLst>
                            <p:childTnLst>
                              <p:par>
                                <p:cTn id="53" presetID="7" presetClass="entr" presetSubtype="2" fill="hold" nodeType="afterEffect">
                                  <p:stCondLst>
                                    <p:cond delay="0"/>
                                  </p:stCondLst>
                                  <p:childTnLst>
                                    <p:anim calcmode="lin" valueType="num">
                                      <p:cBhvr additive="base">
                                        <p:cTn id="54" dur="2000" fill="hold"/>
                                        <p:tgtEl>
                                          <p:spTgt spid="14"/>
                                        </p:tgtEl>
                                        <p:attrNameLst>
                                          <p:attrName>ppt_x</p:attrName>
                                        </p:attrNameLst>
                                      </p:cBhvr>
                                      <p:tavLst>
                                        <p:tav tm="0">
                                          <p:val>
                                            <p:strVal val="1+#ppt_w/2"/>
                                          </p:val>
                                        </p:tav>
                                        <p:tav tm="100000">
                                          <p:val>
                                            <p:strVal val="#ppt_x"/>
                                          </p:val>
                                        </p:tav>
                                      </p:tavLst>
                                    </p:anim>
                                    <p:anim calcmode="lin" valueType="num">
                                      <p:cBhvr additive="base">
                                        <p:cTn id="55" dur="2000" fill="hold"/>
                                        <p:tgtEl>
                                          <p:spTgt spid="14"/>
                                        </p:tgtEl>
                                        <p:attrNameLst>
                                          <p:attrName>ppt_y</p:attrName>
                                        </p:attrNameLst>
                                      </p:cBhvr>
                                      <p:tavLst>
                                        <p:tav tm="0">
                                          <p:val>
                                            <p:strVal val="#ppt_y"/>
                                          </p:val>
                                        </p:tav>
                                        <p:tav tm="100000">
                                          <p:val>
                                            <p:strVal val="#ppt_y"/>
                                          </p:val>
                                        </p:tav>
                                      </p:tavLst>
                                    </p:anim>
                                    <p:set>
                                      <p:cBhvr>
                                        <p:cTn id="56" dur="2000"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Objectives of the Project</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02</a:t>
            </a:r>
            <a:endParaRPr lang="en-US" sz="1100"/>
          </a:p>
        </p:txBody>
      </p:sp>
      <p:pic>
        <p:nvPicPr>
          <p:cNvPr id="6" name="Picture 5">
            <a:extLst>
              <a:ext uri="{FF2B5EF4-FFF2-40B4-BE49-F238E27FC236}">
                <a16:creationId xmlns:a16="http://schemas.microsoft.com/office/drawing/2014/main" id="{ADDD3341-6DA2-93E1-0595-8681783693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5450" y="615044"/>
            <a:ext cx="1981200" cy="1312545"/>
          </a:xfrm>
          <a:prstGeom prst="rect">
            <a:avLst/>
          </a:prstGeom>
        </p:spPr>
      </p:pic>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animEffect transition="in" filter="wipe(up)">
                                      <p:cBhvr>
                                        <p:cTn id="6" dur="500"/>
                                        <p:tgtEl>
                                          <p:spTgt spid="5"/>
                                        </p:tgtEl>
                                      </p:cBhvr>
                                    </p:animEffect>
                                    <p:set>
                                      <p:cBhvr>
                                        <p:cTn id="7" dur="500" fill="hold">
                                          <p:stCondLst>
                                            <p:cond delay="0"/>
                                          </p:stCondLst>
                                        </p:cTn>
                                        <p:tgtEl>
                                          <p:spTgt spid="5"/>
                                        </p:tgtEl>
                                        <p:attrNameLst>
                                          <p:attrName>style.visibility</p:attrName>
                                        </p:attrNameLst>
                                      </p:cBhvr>
                                      <p:to>
                                        <p:strVal val="visible"/>
                                      </p:to>
                                    </p:set>
                                  </p:childTnLst>
                                </p:cTn>
                              </p:par>
                            </p:childTnLst>
                          </p:cTn>
                        </p:par>
                        <p:par>
                          <p:cTn id="8" fill="hold">
                            <p:stCondLst>
                              <p:cond delay="0"/>
                            </p:stCondLst>
                            <p:childTnLst>
                              <p:par>
                                <p:cTn id="9" presetID="2" presetClass="entr" presetSubtype="12" fill="hold" nodeType="afterEffect">
                                  <p:stCondLst>
                                    <p:cond delay="0"/>
                                  </p:stCondLst>
                                  <p:childTnLst>
                                    <p:anim calcmode="lin" valueType="num">
                                      <p:cBhvr additive="base">
                                        <p:cTn id="10" dur="1000" fill="hold"/>
                                        <p:tgtEl>
                                          <p:spTgt spid="2"/>
                                        </p:tgtEl>
                                        <p:attrNameLst>
                                          <p:attrName>ppt_x</p:attrName>
                                        </p:attrNameLst>
                                      </p:cBhvr>
                                      <p:tavLst>
                                        <p:tav tm="0">
                                          <p:val>
                                            <p:strVal val="0-#ppt_w/2"/>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set>
                                      <p:cBhvr>
                                        <p:cTn id="12"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Key Goals</a:t>
            </a:r>
          </a:p>
        </p:txBody>
      </p:sp>
      <p:sp>
        <p:nvSpPr>
          <p:cNvPr id="3" name="Freeform 3"/>
          <p:cNvSpPr/>
          <p:nvPr/>
        </p:nvSpPr>
        <p:spPr>
          <a:xfrm flipH="1">
            <a:off x="995491" y="1447758"/>
            <a:ext cx="2164442" cy="2126036"/>
          </a:xfrm>
          <a:custGeom>
            <a:avLst/>
            <a:gdLst/>
            <a:ahLst/>
            <a:cxnLst/>
            <a:rect l="l" t="t"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a:blip r:embed="rId2"/>
            <a:stretch>
              <a:fillRect t="-27394" b="-26924"/>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4" name="AutoShape 4"/>
          <p:cNvSpPr/>
          <p:nvPr/>
        </p:nvSpPr>
        <p:spPr>
          <a:xfrm>
            <a:off x="2873721" y="3133975"/>
            <a:ext cx="533400" cy="533400"/>
          </a:xfrm>
          <a:prstGeom prst="roundRect">
            <a:avLst>
              <a:gd name="adj" fmla="val 50000"/>
            </a:avLst>
          </a:prstGeom>
          <a:solidFill>
            <a:schemeClr val="accent1"/>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01</a:t>
            </a:r>
          </a:p>
        </p:txBody>
      </p:sp>
      <p:sp>
        <p:nvSpPr>
          <p:cNvPr id="5" name="AutoShape 5"/>
          <p:cNvSpPr/>
          <p:nvPr/>
        </p:nvSpPr>
        <p:spPr>
          <a:xfrm>
            <a:off x="869970" y="3624878"/>
            <a:ext cx="2533413" cy="338553"/>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dirty="0">
                <a:solidFill>
                  <a:srgbClr val="000000"/>
                </a:solidFill>
                <a:latin typeface="微软雅黑"/>
                <a:ea typeface="微软雅黑"/>
              </a:rPr>
              <a:t>Intelligent adaptation to learning styles</a:t>
            </a:r>
          </a:p>
        </p:txBody>
      </p:sp>
      <p:sp>
        <p:nvSpPr>
          <p:cNvPr id="6" name="AutoShape 6"/>
          <p:cNvSpPr/>
          <p:nvPr/>
        </p:nvSpPr>
        <p:spPr>
          <a:xfrm>
            <a:off x="869970" y="4259488"/>
            <a:ext cx="3244830" cy="1878271"/>
          </a:xfrm>
          <a:prstGeom prst="rect">
            <a:avLst/>
          </a:prstGeom>
          <a:noFill/>
          <a:ln cap="flat" cmpd="sng">
            <a:prstDash val="solid"/>
          </a:ln>
        </p:spPr>
        <p:txBody>
          <a:bodyPr vert="horz" wrap="square" lIns="91440" tIns="45720" rIns="91440" bIns="45720" anchor="t">
            <a:spAutoFit/>
          </a:bodyPr>
          <a:lstStyle/>
          <a:p>
            <a:pPr marL="0" algn="ctr">
              <a:lnSpc>
                <a:spcPct val="120000"/>
              </a:lnSpc>
            </a:pPr>
            <a:r>
              <a:rPr lang="en-US" sz="1400" b="0" i="0" u="none" baseline="0" dirty="0">
                <a:solidFill>
                  <a:srgbClr val="000000"/>
                </a:solidFill>
                <a:latin typeface="Arial"/>
                <a:ea typeface="Arial"/>
              </a:rPr>
              <a:t>The primary objective is to create a system that intelligently learns from students' interactions and adapts accordingly. This includes modifying instructional methods and materials based on real-time monitoring of student engagement and performance.</a:t>
            </a:r>
          </a:p>
        </p:txBody>
      </p:sp>
      <p:sp>
        <p:nvSpPr>
          <p:cNvPr id="7" name="Freeform 7"/>
          <p:cNvSpPr/>
          <p:nvPr/>
        </p:nvSpPr>
        <p:spPr>
          <a:xfrm flipH="1">
            <a:off x="4843591" y="1447758"/>
            <a:ext cx="2164442" cy="2126036"/>
          </a:xfrm>
          <a:custGeom>
            <a:avLst/>
            <a:gdLst/>
            <a:ahLst/>
            <a:cxnLst/>
            <a:rect l="l" t="t"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a:blip r:embed="rId3"/>
            <a:srcRect/>
            <a:tile tx="0" ty="0" sx="77000" sy="96000" algn="ctr"/>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8" name="AutoShape 8"/>
          <p:cNvSpPr/>
          <p:nvPr/>
        </p:nvSpPr>
        <p:spPr>
          <a:xfrm>
            <a:off x="6734520" y="3133975"/>
            <a:ext cx="533400" cy="533400"/>
          </a:xfrm>
          <a:prstGeom prst="roundRect">
            <a:avLst>
              <a:gd name="adj" fmla="val 50000"/>
            </a:avLst>
          </a:prstGeom>
          <a:solidFill>
            <a:schemeClr val="accent1"/>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02</a:t>
            </a:r>
          </a:p>
        </p:txBody>
      </p:sp>
      <p:sp>
        <p:nvSpPr>
          <p:cNvPr id="9" name="AutoShape 9"/>
          <p:cNvSpPr/>
          <p:nvPr/>
        </p:nvSpPr>
        <p:spPr>
          <a:xfrm>
            <a:off x="4718070" y="3654298"/>
            <a:ext cx="2533413" cy="338553"/>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dirty="0">
                <a:solidFill>
                  <a:srgbClr val="000000"/>
                </a:solidFill>
                <a:latin typeface="微软雅黑"/>
                <a:ea typeface="微软雅黑"/>
              </a:rPr>
              <a:t>Accurate assessment forecasting</a:t>
            </a:r>
          </a:p>
        </p:txBody>
      </p:sp>
      <p:sp>
        <p:nvSpPr>
          <p:cNvPr id="10" name="AutoShape 10"/>
          <p:cNvSpPr/>
          <p:nvPr/>
        </p:nvSpPr>
        <p:spPr>
          <a:xfrm>
            <a:off x="4718070" y="4259488"/>
            <a:ext cx="2579915" cy="1171220"/>
          </a:xfrm>
          <a:prstGeom prst="rect">
            <a:avLst/>
          </a:prstGeom>
          <a:noFill/>
          <a:ln cap="flat" cmpd="sng">
            <a:prstDash val="solid"/>
          </a:ln>
        </p:spPr>
        <p:txBody>
          <a:bodyPr vert="horz" wrap="square" lIns="91440" tIns="45720" rIns="91440" bIns="45720" anchor="t">
            <a:spAutoFit/>
          </a:bodyPr>
          <a:lstStyle/>
          <a:p>
            <a:pPr marL="0" algn="ctr">
              <a:lnSpc>
                <a:spcPct val="120000"/>
              </a:lnSpc>
            </a:pPr>
            <a:r>
              <a:rPr lang="en-US" sz="1400" b="0" i="0" u="none" baseline="0" dirty="0">
                <a:solidFill>
                  <a:srgbClr val="000000"/>
                </a:solidFill>
                <a:latin typeface="Arial"/>
                <a:ea typeface="Arial"/>
              </a:rPr>
              <a:t>By building predictive models that analyze historical performance data, the system aims to offer reliable forecasts of student assessment scores, allowing educators to intervene proactively.</a:t>
            </a:r>
          </a:p>
        </p:txBody>
      </p:sp>
      <p:sp>
        <p:nvSpPr>
          <p:cNvPr id="11" name="Freeform 11"/>
          <p:cNvSpPr/>
          <p:nvPr/>
        </p:nvSpPr>
        <p:spPr>
          <a:xfrm flipH="1">
            <a:off x="8691691" y="1447758"/>
            <a:ext cx="2164442" cy="2126036"/>
          </a:xfrm>
          <a:custGeom>
            <a:avLst/>
            <a:gdLst/>
            <a:ahLst/>
            <a:cxnLst/>
            <a:rect l="l" t="t"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a:blip r:embed="rId4"/>
            <a:srcRect/>
            <a:tile tx="0" ty="0" sx="77000" sy="96000" algn="tl"/>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12" name="AutoShape 12"/>
          <p:cNvSpPr/>
          <p:nvPr/>
        </p:nvSpPr>
        <p:spPr>
          <a:xfrm>
            <a:off x="10500979" y="3133975"/>
            <a:ext cx="533400" cy="533400"/>
          </a:xfrm>
          <a:prstGeom prst="roundRect">
            <a:avLst>
              <a:gd name="adj" fmla="val 50000"/>
            </a:avLst>
          </a:prstGeom>
          <a:solidFill>
            <a:schemeClr val="accent1"/>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03</a:t>
            </a:r>
          </a:p>
        </p:txBody>
      </p:sp>
      <p:sp>
        <p:nvSpPr>
          <p:cNvPr id="13" name="AutoShape 13"/>
          <p:cNvSpPr/>
          <p:nvPr/>
        </p:nvSpPr>
        <p:spPr>
          <a:xfrm>
            <a:off x="8589420" y="3654298"/>
            <a:ext cx="2533413" cy="338553"/>
          </a:xfrm>
          <a:prstGeom prst="rect">
            <a:avLst/>
          </a:prstGeom>
          <a:noFill/>
          <a:ln cap="flat" cmpd="sng">
            <a:prstDash val="solid"/>
          </a:ln>
        </p:spPr>
        <p:txBody>
          <a:bodyPr vert="horz" wrap="square" lIns="91440" tIns="45720" rIns="91440" bIns="45720" anchor="t">
            <a:spAutoFit/>
          </a:bodyPr>
          <a:lstStyle/>
          <a:p>
            <a:pPr marL="0" algn="ctr"/>
            <a:r>
              <a:rPr lang="zh-CN" altLang="en-US" sz="1600" b="1" i="0" u="none" baseline="0" dirty="0">
                <a:solidFill>
                  <a:srgbClr val="000000"/>
                </a:solidFill>
                <a:latin typeface="微软雅黑"/>
                <a:ea typeface="微软雅黑"/>
              </a:rPr>
              <a:t>Dynamic course recommendations</a:t>
            </a:r>
          </a:p>
        </p:txBody>
      </p:sp>
      <p:sp>
        <p:nvSpPr>
          <p:cNvPr id="14" name="AutoShape 14"/>
          <p:cNvSpPr/>
          <p:nvPr/>
        </p:nvSpPr>
        <p:spPr>
          <a:xfrm>
            <a:off x="8566170" y="4259488"/>
            <a:ext cx="2755860" cy="2136803"/>
          </a:xfrm>
          <a:prstGeom prst="rect">
            <a:avLst/>
          </a:prstGeom>
          <a:noFill/>
          <a:ln cap="flat" cmpd="sng">
            <a:prstDash val="solid"/>
          </a:ln>
        </p:spPr>
        <p:txBody>
          <a:bodyPr vert="horz" wrap="square" lIns="91440" tIns="45720" rIns="91440" bIns="45720" anchor="t">
            <a:spAutoFit/>
          </a:bodyPr>
          <a:lstStyle/>
          <a:p>
            <a:pPr marL="0" algn="ctr">
              <a:lnSpc>
                <a:spcPct val="120000"/>
              </a:lnSpc>
            </a:pPr>
            <a:r>
              <a:rPr lang="en-US" sz="1400" b="0" i="0" u="none" baseline="0" dirty="0">
                <a:solidFill>
                  <a:srgbClr val="000000"/>
                </a:solidFill>
                <a:latin typeface="Arial"/>
                <a:ea typeface="Arial"/>
              </a:rPr>
              <a:t>The system focuses on providing dynamic course recommendations based on the individual interests and performance levels of students, ensuring they engage with materials that both challenge and resonate with them.</a:t>
            </a:r>
          </a:p>
        </p:txBody>
      </p:sp>
      <p:pic>
        <p:nvPicPr>
          <p:cNvPr id="15" name="Picture 14">
            <a:extLst>
              <a:ext uri="{FF2B5EF4-FFF2-40B4-BE49-F238E27FC236}">
                <a16:creationId xmlns:a16="http://schemas.microsoft.com/office/drawing/2014/main" id="{D4CB0FF1-985E-DBF9-FDF0-55695DDDEF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74519" y="159702"/>
            <a:ext cx="2209800" cy="1463993"/>
          </a:xfrm>
          <a:prstGeom prst="rect">
            <a:avLst/>
          </a:prstGeom>
        </p:spPr>
      </p:pic>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animEffect transition="in" filter="randombar(horizontal)">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2" presetClass="entr" presetSubtype="3" fill="hold" nodeType="afterEffect">
                                  <p:stCondLst>
                                    <p:cond delay="0"/>
                                  </p:stCondLst>
                                  <p:childTnLst>
                                    <p:anim calcmode="lin" valueType="num">
                                      <p:cBhvr additive="base">
                                        <p:cTn id="13" dur="1000" fill="hold"/>
                                        <p:tgtEl>
                                          <p:spTgt spid="5"/>
                                        </p:tgtEl>
                                        <p:attrNameLst>
                                          <p:attrName>ppt_x</p:attrName>
                                        </p:attrNameLst>
                                      </p:cBhvr>
                                      <p:tavLst>
                                        <p:tav tm="0">
                                          <p:val>
                                            <p:strVal val="1+#ppt_w/2"/>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set>
                                      <p:cBhvr>
                                        <p:cTn id="15" dur="1000"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9" presetClass="entr" presetSubtype="5" fill="hold" nodeType="afterEffect">
                                  <p:stCondLst>
                                    <p:cond delay="0"/>
                                  </p:stCondLst>
                                  <p:childTnLst>
                                    <p:anim calcmode="lin" valueType="num">
                                      <p:cBhvr>
                                        <p:cTn id="18" dur="2000" fill="hold"/>
                                        <p:tgtEl>
                                          <p:spTgt spid="6"/>
                                        </p:tgtEl>
                                        <p:attrNameLst>
                                          <p:attrName>ppt_w</p:attrName>
                                        </p:attrNameLst>
                                      </p:cBhvr>
                                      <p:tavLst>
                                        <p:tav tm="0">
                                          <p:val>
                                            <p:strVal val="#ppt_w"/>
                                          </p:val>
                                        </p:tav>
                                        <p:tav tm="100000">
                                          <p:val>
                                            <p:strVal val="#ppt_w"/>
                                          </p:val>
                                        </p:tav>
                                      </p:tavLst>
                                    </p:anim>
                                    <p:anim calcmode="lin" valueType="num">
                                      <p:cBhvr>
                                        <p:cTn id="19" dur="2000" fill="hold"/>
                                        <p:tgtEl>
                                          <p:spTgt spid="6"/>
                                        </p:tgtEl>
                                        <p:attrNameLst>
                                          <p:attrName>ppt_h</p:attrName>
                                        </p:attrNameLst>
                                      </p:cBhvr>
                                      <p:tavLst>
                                        <p:tav tm="0" fmla="#ppt_h*sin(2.5*pi*$)">
                                          <p:val>
                                            <p:fltVal val="0"/>
                                          </p:val>
                                        </p:tav>
                                        <p:tav tm="100000">
                                          <p:val>
                                            <p:fltVal val="1"/>
                                          </p:val>
                                        </p:tav>
                                      </p:tavLst>
                                    </p:anim>
                                    <p:set>
                                      <p:cBhvr>
                                        <p:cTn id="20" dur="2000" fill="hold">
                                          <p:stCondLst>
                                            <p:cond delay="0"/>
                                          </p:stCondLst>
                                        </p:cTn>
                                        <p:tgtEl>
                                          <p:spTgt spid="6"/>
                                        </p:tgtEl>
                                        <p:attrNameLst>
                                          <p:attrName>style.visibility</p:attrName>
                                        </p:attrNameLst>
                                      </p:cBhvr>
                                      <p:to>
                                        <p:strVal val="visible"/>
                                      </p:to>
                                    </p:set>
                                  </p:childTnLst>
                                </p:cTn>
                              </p:par>
                            </p:childTnLst>
                          </p:cTn>
                        </p:par>
                        <p:par>
                          <p:cTn id="21" fill="hold">
                            <p:stCondLst>
                              <p:cond delay="0"/>
                            </p:stCondLst>
                            <p:childTnLst>
                              <p:par>
                                <p:cTn id="22" presetID="42" presetClass="entr" presetSubtype="0" fill="hold" nodeType="afterEffect">
                                  <p:stCondLst>
                                    <p:cond delay="0"/>
                                  </p:stCondLst>
                                  <p:childTnLs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animEffect transition="in" filter="fade">
                                      <p:cBhvr>
                                        <p:cTn id="25" dur="1000"/>
                                        <p:tgtEl>
                                          <p:spTgt spid="3"/>
                                        </p:tgtEl>
                                      </p:cBhvr>
                                    </p:animEffect>
                                    <p:set>
                                      <p:cBhvr>
                                        <p:cTn id="26" dur="1" fill="hold">
                                          <p:stCondLst>
                                            <p:cond delay="0"/>
                                          </p:stCondLst>
                                        </p:cTn>
                                        <p:tgtEl>
                                          <p:spTgt spid="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par>
                          <p:cTn id="30" fill="hold">
                            <p:stCondLst>
                              <p:cond delay="0"/>
                            </p:stCondLst>
                            <p:childTnLst>
                              <p:par>
                                <p:cTn id="31" presetID="54" presetClass="entr" presetSubtype="0" fill="hold" nodeType="afterEffect">
                                  <p:stCondLst>
                                    <p:cond delay="0"/>
                                  </p:stCondLst>
                                  <p:childTnLst>
                                    <p:anim calcmode="lin" valueType="num">
                                      <p:cBhvr>
                                        <p:cTn id="32" dur="1000" fill="hold"/>
                                        <p:tgtEl>
                                          <p:spTgt spid="9"/>
                                        </p:tgtEl>
                                        <p:attrNameLst>
                                          <p:attrName>ppt_w</p:attrName>
                                        </p:attrNameLst>
                                      </p:cBhvr>
                                      <p:tavLst>
                                        <p:tav tm="0">
                                          <p:val>
                                            <p:strVal val="#ppt_w*0.05"/>
                                          </p:val>
                                        </p:tav>
                                        <p:tav tm="100000">
                                          <p:val>
                                            <p:strVal val="#ppt_w"/>
                                          </p:val>
                                        </p:tav>
                                      </p:tavLst>
                                    </p:anim>
                                    <p:anim calcmode="lin" valueType="num">
                                      <p:cBhvr>
                                        <p:cTn id="33" dur="1000" fill="hold"/>
                                        <p:tgtEl>
                                          <p:spTgt spid="9"/>
                                        </p:tgtEl>
                                        <p:attrNameLst>
                                          <p:attrName>ppt_h</p:attrName>
                                        </p:attrNameLst>
                                      </p:cBhvr>
                                      <p:tavLst>
                                        <p:tav tm="0">
                                          <p:val>
                                            <p:strVal val="#ppt_h"/>
                                          </p:val>
                                        </p:tav>
                                        <p:tav tm="100000">
                                          <p:val>
                                            <p:strVal val="#ppt_h"/>
                                          </p:val>
                                        </p:tav>
                                      </p:tavLst>
                                    </p:anim>
                                    <p:anim calcmode="lin" valueType="num">
                                      <p:cBhvr>
                                        <p:cTn id="34" dur="1000" fill="hold"/>
                                        <p:tgtEl>
                                          <p:spTgt spid="9"/>
                                        </p:tgtEl>
                                        <p:attrNameLst>
                                          <p:attrName>ppt_x</p:attrName>
                                        </p:attrNameLst>
                                      </p:cBhvr>
                                      <p:tavLst>
                                        <p:tav tm="0">
                                          <p:val>
                                            <p:strVal val="#ppt_x-.2"/>
                                          </p:val>
                                        </p:tav>
                                        <p:tav tm="100000">
                                          <p:val>
                                            <p:strVal val="#ppt_x"/>
                                          </p:val>
                                        </p:tav>
                                      </p:tavLst>
                                    </p:anim>
                                    <p:anim calcmode="lin" valueType="num">
                                      <p:cBhvr>
                                        <p:cTn id="35" dur="1000" fill="hold"/>
                                        <p:tgtEl>
                                          <p:spTgt spid="9"/>
                                        </p:tgtEl>
                                        <p:attrNameLst>
                                          <p:attrName>ppt_y</p:attrName>
                                        </p:attrNameLst>
                                      </p:cBhvr>
                                      <p:tavLst>
                                        <p:tav tm="0">
                                          <p:val>
                                            <p:strVal val="#ppt_y"/>
                                          </p:val>
                                        </p:tav>
                                        <p:tav tm="100000">
                                          <p:val>
                                            <p:strVal val="#ppt_y"/>
                                          </p:val>
                                        </p:tav>
                                      </p:tavLst>
                                    </p:anim>
                                    <p:animEffect transition="in" filter="fade">
                                      <p:cBhvr>
                                        <p:cTn id="36" dur="1000"/>
                                        <p:tgtEl>
                                          <p:spTgt spid="9"/>
                                        </p:tgtEl>
                                      </p:cBhvr>
                                    </p:animEffect>
                                    <p:set>
                                      <p:cBhvr>
                                        <p:cTn id="37" dur="1000" fill="hold">
                                          <p:stCondLst>
                                            <p:cond delay="0"/>
                                          </p:stCondLst>
                                        </p:cTn>
                                        <p:tgtEl>
                                          <p:spTgt spid="9"/>
                                        </p:tgtEl>
                                        <p:attrNameLst>
                                          <p:attrName>style.visibility</p:attrName>
                                        </p:attrNameLst>
                                      </p:cBhvr>
                                      <p:to>
                                        <p:strVal val="visible"/>
                                      </p:to>
                                    </p:set>
                                  </p:childTnLst>
                                </p:cTn>
                              </p:par>
                            </p:childTnLst>
                          </p:cTn>
                        </p:par>
                        <p:par>
                          <p:cTn id="38" fill="hold">
                            <p:stCondLst>
                              <p:cond delay="0"/>
                            </p:stCondLst>
                            <p:childTnLst>
                              <p:par>
                                <p:cTn id="39" presetID="9" presetClass="entr" presetSubtype="0" fill="hold" nodeType="afterEffect">
                                  <p:stCondLst>
                                    <p:cond delay="0"/>
                                  </p:stCondLst>
                                  <p:childTnLst>
                                    <p:animEffect transition="in" filter="dissolve">
                                      <p:cBhvr>
                                        <p:cTn id="40" dur="1000"/>
                                        <p:tgtEl>
                                          <p:spTgt spid="10"/>
                                        </p:tgtEl>
                                      </p:cBhvr>
                                    </p:animEffect>
                                    <p:set>
                                      <p:cBhvr>
                                        <p:cTn id="41" dur="1000" fill="hold">
                                          <p:stCondLst>
                                            <p:cond delay="0"/>
                                          </p:stCondLst>
                                        </p:cTn>
                                        <p:tgtEl>
                                          <p:spTgt spid="10"/>
                                        </p:tgtEl>
                                        <p:attrNameLst>
                                          <p:attrName>style.visibility</p:attrName>
                                        </p:attrNameLst>
                                      </p:cBhvr>
                                      <p:to>
                                        <p:strVal val="visible"/>
                                      </p:to>
                                    </p:set>
                                  </p:childTnLst>
                                </p:cTn>
                              </p:par>
                            </p:childTnLst>
                          </p:cTn>
                        </p:par>
                        <p:par>
                          <p:cTn id="42" fill="hold">
                            <p:stCondLst>
                              <p:cond delay="0"/>
                            </p:stCondLst>
                            <p:childTnLst>
                              <p:par>
                                <p:cTn id="43" presetID="35" presetClass="entr" presetSubtype="0" fill="hold" nodeType="afterEffect">
                                  <p:stCondLst>
                                    <p:cond delay="0"/>
                                  </p:stCondLst>
                                  <p:childTnLst>
                                    <p:anim calcmode="lin" valueType="num">
                                      <p:cBhvr>
                                        <p:cTn id="44" dur="1000" fill="hold"/>
                                        <p:tgtEl>
                                          <p:spTgt spid="7"/>
                                        </p:tgtEl>
                                        <p:attrNameLst>
                                          <p:attrName>style.rotation</p:attrName>
                                        </p:attrNameLst>
                                      </p:cBhvr>
                                      <p:tavLst>
                                        <p:tav tm="0">
                                          <p:val>
                                            <p:fltVal val="720"/>
                                          </p:val>
                                        </p:tav>
                                        <p:tav tm="100000">
                                          <p:val>
                                            <p:fltVal val="0"/>
                                          </p:val>
                                        </p:tav>
                                      </p:tavLst>
                                    </p:anim>
                                    <p:anim calcmode="lin" valueType="num">
                                      <p:cBhvr>
                                        <p:cTn id="45" dur="1000" fill="hold"/>
                                        <p:tgtEl>
                                          <p:spTgt spid="7"/>
                                        </p:tgtEl>
                                        <p:attrNameLst>
                                          <p:attrName>ppt_h</p:attrName>
                                        </p:attrNameLst>
                                      </p:cBhvr>
                                      <p:tavLst>
                                        <p:tav tm="0">
                                          <p:val>
                                            <p:fltVal val="0"/>
                                          </p:val>
                                        </p:tav>
                                        <p:tav tm="100000">
                                          <p:val>
                                            <p:strVal val="#ppt_h"/>
                                          </p:val>
                                        </p:tav>
                                      </p:tavLst>
                                    </p:anim>
                                    <p:anim calcmode="lin" valueType="num">
                                      <p:cBhvr>
                                        <p:cTn id="46" dur="1000" fill="hold"/>
                                        <p:tgtEl>
                                          <p:spTgt spid="7"/>
                                        </p:tgtEl>
                                        <p:attrNameLst>
                                          <p:attrName>ppt_w</p:attrName>
                                        </p:attrNameLst>
                                      </p:cBhvr>
                                      <p:tavLst>
                                        <p:tav tm="0">
                                          <p:val>
                                            <p:fltVal val="0"/>
                                          </p:val>
                                        </p:tav>
                                        <p:tav tm="100000">
                                          <p:val>
                                            <p:strVal val="#ppt_w"/>
                                          </p:val>
                                        </p:tav>
                                      </p:tavLst>
                                    </p:anim>
                                    <p:animEffect transition="in" filter="fade">
                                      <p:cBhvr>
                                        <p:cTn id="47" dur="1000"/>
                                        <p:tgtEl>
                                          <p:spTgt spid="7"/>
                                        </p:tgtEl>
                                      </p:cBhvr>
                                    </p:animEffect>
                                    <p:set>
                                      <p:cBhvr>
                                        <p:cTn id="48" dur="1000" fill="hold">
                                          <p:stCondLst>
                                            <p:cond delay="0"/>
                                          </p:stCondLst>
                                        </p:cTn>
                                        <p:tgtEl>
                                          <p:spTgt spid="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childTnLst>
                          </p:cTn>
                        </p:par>
                        <p:par>
                          <p:cTn id="52" fill="hold">
                            <p:stCondLst>
                              <p:cond delay="0"/>
                            </p:stCondLst>
                            <p:childTnLst>
                              <p:par>
                                <p:cTn id="53" presetID="21" presetClass="entr" presetSubtype="4" fill="hold" nodeType="afterEffect">
                                  <p:stCondLst>
                                    <p:cond delay="0"/>
                                  </p:stCondLst>
                                  <p:childTnLst>
                                    <p:animEffect transition="in" filter="wheel(4)">
                                      <p:cBhvr>
                                        <p:cTn id="54" dur="1000"/>
                                        <p:tgtEl>
                                          <p:spTgt spid="13"/>
                                        </p:tgtEl>
                                      </p:cBhvr>
                                    </p:animEffect>
                                    <p:set>
                                      <p:cBhvr>
                                        <p:cTn id="55" dur="1000" fill="hold">
                                          <p:stCondLst>
                                            <p:cond delay="0"/>
                                          </p:stCondLst>
                                        </p:cTn>
                                        <p:tgtEl>
                                          <p:spTgt spid="13"/>
                                        </p:tgtEl>
                                        <p:attrNameLst>
                                          <p:attrName>style.visibility</p:attrName>
                                        </p:attrNameLst>
                                      </p:cBhvr>
                                      <p:to>
                                        <p:strVal val="visible"/>
                                      </p:to>
                                    </p:set>
                                  </p:childTnLst>
                                </p:cTn>
                              </p:par>
                            </p:childTnLst>
                          </p:cTn>
                        </p:par>
                        <p:par>
                          <p:cTn id="56" fill="hold">
                            <p:stCondLst>
                              <p:cond delay="0"/>
                            </p:stCondLst>
                            <p:childTnLst>
                              <p:par>
                                <p:cTn id="57" presetID="14" presetClass="entr" presetSubtype="10" fill="hold" nodeType="afterEffect">
                                  <p:stCondLst>
                                    <p:cond delay="0"/>
                                  </p:stCondLst>
                                  <p:childTnLst>
                                    <p:animEffect transition="in" filter="randombar(horizontal)">
                                      <p:cBhvr>
                                        <p:cTn id="58" dur="1000"/>
                                        <p:tgtEl>
                                          <p:spTgt spid="14"/>
                                        </p:tgtEl>
                                      </p:cBhvr>
                                    </p:animEffect>
                                    <p:set>
                                      <p:cBhvr>
                                        <p:cTn id="59" dur="1000" fill="hold">
                                          <p:stCondLst>
                                            <p:cond delay="0"/>
                                          </p:stCondLst>
                                        </p:cTn>
                                        <p:tgtEl>
                                          <p:spTgt spid="14"/>
                                        </p:tgtEl>
                                        <p:attrNameLst>
                                          <p:attrName>style.visibility</p:attrName>
                                        </p:attrNameLst>
                                      </p:cBhvr>
                                      <p:to>
                                        <p:strVal val="visible"/>
                                      </p:to>
                                    </p:set>
                                  </p:childTnLst>
                                </p:cTn>
                              </p:par>
                            </p:childTnLst>
                          </p:cTn>
                        </p:par>
                        <p:par>
                          <p:cTn id="60" fill="hold">
                            <p:stCondLst>
                              <p:cond delay="0"/>
                            </p:stCondLst>
                            <p:childTnLst>
                              <p:par>
                                <p:cTn id="61" presetID="6" presetClass="entr" presetSubtype="16" fill="hold" nodeType="afterEffect">
                                  <p:stCondLst>
                                    <p:cond delay="0"/>
                                  </p:stCondLst>
                                  <p:childTnLst>
                                    <p:animEffect transition="in" filter="circle(in)">
                                      <p:cBhvr>
                                        <p:cTn id="62" dur="1000"/>
                                        <p:tgtEl>
                                          <p:spTgt spid="11"/>
                                        </p:tgtEl>
                                      </p:cBhvr>
                                    </p:animEffect>
                                    <p:set>
                                      <p:cBhvr>
                                        <p:cTn id="63" dur="1000"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1412008" y="3354278"/>
            <a:ext cx="5419185" cy="895350"/>
          </a:xfrm>
        </p:spPr>
        <p:txBody>
          <a:bodyPr vert="horz" lIns="91440" tIns="45720" rIns="91440" bIns="45720" anchor="t">
            <a:normAutofit/>
          </a:bodyPr>
          <a:lstStyle/>
          <a:p>
            <a:pPr algn="l">
              <a:lnSpc>
                <a:spcPct val="90000"/>
              </a:lnSpc>
              <a:spcBef>
                <a:spcPct val="0"/>
              </a:spcBef>
            </a:pPr>
            <a:r>
              <a:rPr lang="en-US" sz="2400" b="1" i="0" u="none" baseline="0">
                <a:solidFill>
                  <a:srgbClr val="000000"/>
                </a:solidFill>
                <a:latin typeface="+mn-ea"/>
                <a:ea typeface="+mn-ea"/>
              </a:rPr>
              <a:t>System Components</a:t>
            </a:r>
          </a:p>
        </p:txBody>
      </p:sp>
      <p:sp>
        <p:nvSpPr>
          <p:cNvPr id="3" name="TextBox 3"/>
          <p:cNvSpPr txBox="1"/>
          <p:nvPr/>
        </p:nvSpPr>
        <p:spPr>
          <a:xfrm>
            <a:off x="1508475" y="2166139"/>
            <a:ext cx="301275" cy="889909"/>
          </a:xfrm>
          <a:prstGeom prst="rect">
            <a:avLst/>
          </a:prstGeom>
          <a:noFill/>
        </p:spPr>
        <p:txBody>
          <a:bodyPr vert="horz" wrap="none" lIns="91440" tIns="45720" rIns="91440" bIns="45720" rtlCol="0" anchor="t">
            <a:prstTxWarp prst="textPlain">
              <a:avLst/>
            </a:prstTxWarp>
            <a:spAutoFit/>
          </a:bodyPr>
          <a:lstStyle/>
          <a:p>
            <a:pPr marL="0" algn="l">
              <a:defRPr/>
            </a:pPr>
            <a:r>
              <a:rPr lang="en-US" b="1" i="0" u="none" spc="100" baseline="0">
                <a:solidFill>
                  <a:schemeClr val="accent1"/>
                </a:solidFill>
                <a:latin typeface="Arial"/>
                <a:ea typeface="Arial"/>
              </a:rPr>
              <a:t>/</a:t>
            </a:r>
            <a:endParaRPr lang="en-US" sz="1100"/>
          </a:p>
        </p:txBody>
      </p:sp>
      <p:cxnSp>
        <p:nvCxnSpPr>
          <p:cNvPr id="4" name="Connector 4"/>
          <p:cNvCxnSpPr/>
          <p:nvPr/>
        </p:nvCxnSpPr>
        <p:spPr>
          <a:xfrm>
            <a:off x="1508475" y="3207921"/>
            <a:ext cx="3685287" cy="4015"/>
          </a:xfrm>
          <a:prstGeom prst="line">
            <a:avLst/>
          </a:prstGeom>
          <a:ln w="6350" cap="flat" cmpd="sng">
            <a:solidFill>
              <a:srgbClr val="000000"/>
            </a:solidFill>
            <a:prstDash val="solid"/>
          </a:ln>
        </p:spPr>
      </p:cxnSp>
      <p:sp>
        <p:nvSpPr>
          <p:cNvPr id="5" name="TextBox 5"/>
          <p:cNvSpPr txBox="1"/>
          <p:nvPr/>
        </p:nvSpPr>
        <p:spPr>
          <a:xfrm>
            <a:off x="1809750" y="1927589"/>
            <a:ext cx="1733550" cy="1323439"/>
          </a:xfrm>
          <a:prstGeom prst="rect">
            <a:avLst/>
          </a:prstGeom>
          <a:noFill/>
        </p:spPr>
        <p:txBody>
          <a:bodyPr vert="horz" wrap="square" lIns="91440" tIns="45720" rIns="91440" bIns="45720" rtlCol="0" anchor="t">
            <a:spAutoFit/>
          </a:bodyPr>
          <a:lstStyle/>
          <a:p>
            <a:pPr marL="0" algn="l">
              <a:defRPr/>
            </a:pPr>
            <a:r>
              <a:rPr lang="en-US" sz="8000" b="1" i="0" u="none" spc="100" baseline="0">
                <a:solidFill>
                  <a:schemeClr val="accent1"/>
                </a:solidFill>
                <a:latin typeface="Arial"/>
                <a:ea typeface="Arial"/>
              </a:rPr>
              <a:t>03</a:t>
            </a:r>
            <a:endParaRPr lang="en-US" sz="1100"/>
          </a:p>
        </p:txBody>
      </p:sp>
      <p:pic>
        <p:nvPicPr>
          <p:cNvPr id="6" name="Picture 5">
            <a:extLst>
              <a:ext uri="{FF2B5EF4-FFF2-40B4-BE49-F238E27FC236}">
                <a16:creationId xmlns:a16="http://schemas.microsoft.com/office/drawing/2014/main" id="{DC51FD96-A9E7-47F7-993C-BB9F23A839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1600" y="609600"/>
            <a:ext cx="2209800" cy="1463993"/>
          </a:xfrm>
          <a:prstGeom prst="rect">
            <a:avLst/>
          </a:prstGeom>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anim calcmode="lin" valueType="num">
                                      <p:cBhvr additive="base">
                                        <p:cTn id="6" dur="500"/>
                                        <p:tgtEl>
                                          <p:spTgt spid="5"/>
                                        </p:tgtEl>
                                        <p:attrNameLst>
                                          <p:attrName>ppt_x</p:attrName>
                                        </p:attrNameLst>
                                      </p:cBhvr>
                                      <p:tavLst>
                                        <p:tav tm="0">
                                          <p:val>
                                            <p:strVal val="#ppt_x-#ppt_w*1.125000"/>
                                          </p:val>
                                        </p:tav>
                                        <p:tav tm="100000">
                                          <p:val>
                                            <p:strVal val="#ppt_x"/>
                                          </p:val>
                                        </p:tav>
                                      </p:tavLst>
                                    </p:anim>
                                    <p:animEffect transition="in" filter="wipe(right)">
                                      <p:cBhvr>
                                        <p:cTn id="7" dur="500"/>
                                        <p:tgtEl>
                                          <p:spTgt spid="5"/>
                                        </p:tgtEl>
                                      </p:cBhvr>
                                    </p:animEffect>
                                    <p:set>
                                      <p:cBhvr>
                                        <p:cTn id="8" dur="500"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24" presetClass="entr" presetSubtype="0" fill="hold" nodeType="afterEffect">
                                  <p:stCondLst>
                                    <p:cond delay="0"/>
                                  </p:stCondLst>
                                  <p:childTnLst>
                                    <p:anim to="" calcmode="lin" valueType="num">
                                      <p:cBhvr>
                                        <p:cTn id="11" dur="1" fill="hold"/>
                                        <p:tgtEl>
                                          <p:spTgt spid="2"/>
                                        </p:tgtEl>
                                      </p:cBhvr>
                                    </p:anim>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Assessment Score Prediction</a:t>
            </a:r>
          </a:p>
        </p:txBody>
      </p:sp>
      <p:grpSp>
        <p:nvGrpSpPr>
          <p:cNvPr id="3" name="Group 3"/>
          <p:cNvGrpSpPr/>
          <p:nvPr/>
        </p:nvGrpSpPr>
        <p:grpSpPr>
          <a:xfrm>
            <a:off x="10011327" y="4725882"/>
            <a:ext cx="2180673" cy="2201787"/>
            <a:chOff x="10011328" y="4656213"/>
            <a:chExt cx="2180673" cy="2201787"/>
          </a:xfrm>
        </p:grpSpPr>
        <p:sp>
          <p:nvSpPr>
            <p:cNvPr id="4" name="Freeform 4"/>
            <p:cNvSpPr/>
            <p:nvPr/>
          </p:nvSpPr>
          <p:spPr>
            <a:xfrm>
              <a:off x="10011328" y="4656213"/>
              <a:ext cx="2180673" cy="2201787"/>
            </a:xfrm>
            <a:custGeom>
              <a:avLst/>
              <a:gdLst/>
              <a:ahLst/>
              <a:cxnLst/>
              <a:rect l="l" t="t" r="r" b="b"/>
              <a:pathLst>
                <a:path w="2180673" h="2201787">
                  <a:moveTo>
                    <a:pt x="2180673" y="0"/>
                  </a:moveTo>
                  <a:lnTo>
                    <a:pt x="2180673" y="2201787"/>
                  </a:lnTo>
                  <a:lnTo>
                    <a:pt x="0" y="2201787"/>
                  </a:lnTo>
                  <a:lnTo>
                    <a:pt x="7470" y="2175555"/>
                  </a:lnTo>
                  <a:cubicBezTo>
                    <a:pt x="224691" y="1546547"/>
                    <a:pt x="741412" y="1650327"/>
                    <a:pt x="826512" y="1292699"/>
                  </a:cubicBezTo>
                  <a:cubicBezTo>
                    <a:pt x="848890" y="1197543"/>
                    <a:pt x="844587" y="1066137"/>
                    <a:pt x="823930" y="923857"/>
                  </a:cubicBezTo>
                  <a:cubicBezTo>
                    <a:pt x="755937" y="438109"/>
                    <a:pt x="1083858" y="1298"/>
                    <a:pt x="1508175" y="1298"/>
                  </a:cubicBezTo>
                  <a:cubicBezTo>
                    <a:pt x="1516782" y="1298"/>
                    <a:pt x="1524528" y="1298"/>
                    <a:pt x="1532274" y="2204"/>
                  </a:cubicBezTo>
                  <a:cubicBezTo>
                    <a:pt x="1651910" y="6735"/>
                    <a:pt x="1772405" y="9454"/>
                    <a:pt x="1887737" y="9454"/>
                  </a:cubicBezTo>
                  <a:cubicBezTo>
                    <a:pt x="1961756" y="9454"/>
                    <a:pt x="2033623" y="8321"/>
                    <a:pt x="2101402" y="5603"/>
                  </a:cubicBezTo>
                  <a:close/>
                </a:path>
              </a:pathLst>
            </a:custGeom>
            <a:solidFill>
              <a:schemeClr val="accent1">
                <a:alpha val="10000"/>
              </a:schemeClr>
            </a:solidFill>
          </p:spPr>
          <p:txBody>
            <a:bodyPr vert="horz" wrap="square" lIns="91440" tIns="45720" rIns="91440" bIns="45720" anchor="t">
              <a:prstTxWarp prst="textNoShape">
                <a:avLst/>
              </a:prstTxWarp>
              <a:noAutofit/>
            </a:bodyPr>
            <a:lstStyle/>
            <a:p>
              <a:pPr marL="0" algn="l"/>
              <a:endParaRPr/>
            </a:p>
          </p:txBody>
        </p:sp>
        <p:sp>
          <p:nvSpPr>
            <p:cNvPr id="5" name="Freeform 5"/>
            <p:cNvSpPr/>
            <p:nvPr/>
          </p:nvSpPr>
          <p:spPr>
            <a:xfrm>
              <a:off x="10345194" y="4792023"/>
              <a:ext cx="1846806" cy="2065977"/>
            </a:xfrm>
            <a:custGeom>
              <a:avLst/>
              <a:gdLst/>
              <a:ahLst/>
              <a:cxnLst/>
              <a:rect l="l" t="t" r="r" b="b"/>
              <a:pathLst>
                <a:path w="1846806" h="2065977">
                  <a:moveTo>
                    <a:pt x="1422907" y="0"/>
                  </a:moveTo>
                  <a:cubicBezTo>
                    <a:pt x="1431011" y="0"/>
                    <a:pt x="1438305" y="0"/>
                    <a:pt x="1445599" y="847"/>
                  </a:cubicBezTo>
                  <a:cubicBezTo>
                    <a:pt x="1558251" y="5081"/>
                    <a:pt x="1671714" y="7622"/>
                    <a:pt x="1780313" y="7622"/>
                  </a:cubicBezTo>
                  <a:lnTo>
                    <a:pt x="1846806" y="6432"/>
                  </a:lnTo>
                  <a:lnTo>
                    <a:pt x="1846806" y="2065977"/>
                  </a:lnTo>
                  <a:lnTo>
                    <a:pt x="0" y="2065977"/>
                  </a:lnTo>
                  <a:lnTo>
                    <a:pt x="9801" y="2031819"/>
                  </a:lnTo>
                  <a:cubicBezTo>
                    <a:pt x="214343" y="1444018"/>
                    <a:pt x="700901" y="1540999"/>
                    <a:pt x="781034" y="1206800"/>
                  </a:cubicBezTo>
                  <a:cubicBezTo>
                    <a:pt x="802106" y="1117877"/>
                    <a:pt x="798053" y="995081"/>
                    <a:pt x="778603" y="862121"/>
                  </a:cubicBezTo>
                  <a:cubicBezTo>
                    <a:pt x="714578" y="408195"/>
                    <a:pt x="1023357" y="0"/>
                    <a:pt x="1422907" y="0"/>
                  </a:cubicBezTo>
                  <a:close/>
                </a:path>
              </a:pathLst>
            </a:custGeom>
            <a:solidFill>
              <a:schemeClr val="accent1">
                <a:alpha val="46000"/>
              </a:schemeClr>
            </a:solidFill>
          </p:spPr>
          <p:txBody>
            <a:bodyPr vert="horz" wrap="square" lIns="91440" tIns="45720" rIns="91440" bIns="45720" anchor="t">
              <a:prstTxWarp prst="textNoShape">
                <a:avLst/>
              </a:prstTxWarp>
              <a:noAutofit/>
            </a:bodyPr>
            <a:lstStyle/>
            <a:p>
              <a:pPr marL="0" algn="l"/>
              <a:endParaRPr/>
            </a:p>
          </p:txBody>
        </p:sp>
      </p:grpSp>
      <p:sp>
        <p:nvSpPr>
          <p:cNvPr id="6" name="AutoShape 6"/>
          <p:cNvSpPr/>
          <p:nvPr/>
        </p:nvSpPr>
        <p:spPr>
          <a:xfrm>
            <a:off x="4435993" y="3090901"/>
            <a:ext cx="5668363" cy="1055596"/>
          </a:xfrm>
          <a:prstGeom prst="roundRect">
            <a:avLst>
              <a:gd name="adj" fmla="val 20000"/>
            </a:avLst>
          </a:prstGeom>
          <a:solidFill>
            <a:schemeClr val="accent1"/>
          </a:solidFill>
          <a:ln cap="flat">
            <a:prstDash val="solid"/>
          </a:ln>
        </p:spPr>
        <p:txBody>
          <a:bodyPr vert="horz" wrap="square" lIns="91440" tIns="45720" rIns="91440" bIns="45720" anchor="ctr">
            <a:noAutofit/>
          </a:bodyPr>
          <a:lstStyle/>
          <a:p>
            <a:pPr marL="0" algn="l">
              <a:lnSpc>
                <a:spcPct val="130000"/>
              </a:lnSpc>
            </a:pPr>
            <a:r>
              <a:rPr lang="en-US" sz="1400" b="0" i="0" u="none" baseline="0" dirty="0">
                <a:solidFill>
                  <a:srgbClr val="FFFFFF"/>
                </a:solidFill>
                <a:latin typeface="+mn-ea"/>
                <a:ea typeface="+mn-ea"/>
              </a:rPr>
              <a:t>A range of machine learning algorithms, tailored to analyze historical data, are employed to enhance the accuracy of score predictions. These algorithms continuously improve their predictive capabilities through ongoing learning.</a:t>
            </a:r>
          </a:p>
        </p:txBody>
      </p:sp>
      <p:sp>
        <p:nvSpPr>
          <p:cNvPr id="7" name="AutoShape 7"/>
          <p:cNvSpPr/>
          <p:nvPr/>
        </p:nvSpPr>
        <p:spPr>
          <a:xfrm>
            <a:off x="3719477" y="3247153"/>
            <a:ext cx="610356" cy="610356"/>
          </a:xfrm>
          <a:prstGeom prst="ellipse">
            <a:avLst/>
          </a:prstGeom>
          <a:solidFill>
            <a:schemeClr val="accent1"/>
          </a:solidFill>
        </p:spPr>
        <p:txBody>
          <a:bodyPr vert="horz" wrap="none" lIns="91440" tIns="45720" rIns="91440" bIns="45720" anchor="ctr">
            <a:noAutofit/>
          </a:bodyPr>
          <a:lstStyle/>
          <a:p>
            <a:pPr marL="0" algn="ctr"/>
            <a:r>
              <a:rPr lang="en-US" sz="2000" b="1" i="0" u="none" baseline="0">
                <a:solidFill>
                  <a:srgbClr val="FFFFFF"/>
                </a:solidFill>
                <a:latin typeface="微软雅黑"/>
                <a:ea typeface="微软雅黑"/>
              </a:rPr>
              <a:t>02</a:t>
            </a:r>
          </a:p>
        </p:txBody>
      </p:sp>
      <p:sp>
        <p:nvSpPr>
          <p:cNvPr id="8" name="AutoShape 8"/>
          <p:cNvSpPr/>
          <p:nvPr/>
        </p:nvSpPr>
        <p:spPr>
          <a:xfrm>
            <a:off x="3751006" y="4725882"/>
            <a:ext cx="5668363" cy="1055596"/>
          </a:xfrm>
          <a:prstGeom prst="roundRect">
            <a:avLst>
              <a:gd name="adj" fmla="val 20000"/>
            </a:avLst>
          </a:prstGeom>
          <a:solidFill>
            <a:srgbClr val="768394">
              <a:alpha val="15000"/>
            </a:srgbClr>
          </a:solidFill>
          <a:ln cap="flat">
            <a:prstDash val="solid"/>
          </a:ln>
        </p:spPr>
        <p:txBody>
          <a:bodyPr vert="horz" wrap="square" lIns="91440" tIns="45720" rIns="91440" bIns="45720" anchor="ctr">
            <a:noAutofit/>
          </a:bodyPr>
          <a:lstStyle/>
          <a:p>
            <a:pPr marL="0" algn="l">
              <a:lnSpc>
                <a:spcPct val="130000"/>
              </a:lnSpc>
            </a:pPr>
            <a:r>
              <a:rPr lang="en-US" sz="1400" b="0" i="0" u="none" baseline="0" dirty="0">
                <a:solidFill>
                  <a:srgbClr val="000000"/>
                </a:solidFill>
                <a:latin typeface="+mn-ea"/>
                <a:ea typeface="+mn-ea"/>
              </a:rPr>
              <a:t>Historical student performance data serves as the foundation for making accurate score predictions. This data provides insights into trends, informed by past performance, thereby ensuring tailored predictions for future assessments.</a:t>
            </a:r>
          </a:p>
        </p:txBody>
      </p:sp>
      <p:sp>
        <p:nvSpPr>
          <p:cNvPr id="9" name="AutoShape 9"/>
          <p:cNvSpPr/>
          <p:nvPr/>
        </p:nvSpPr>
        <p:spPr>
          <a:xfrm>
            <a:off x="3008380" y="4788203"/>
            <a:ext cx="610356" cy="610356"/>
          </a:xfrm>
          <a:prstGeom prst="ellipse">
            <a:avLst/>
          </a:prstGeom>
          <a:solidFill>
            <a:srgbClr val="768394">
              <a:alpha val="70000"/>
            </a:srgbClr>
          </a:solidFill>
        </p:spPr>
        <p:txBody>
          <a:bodyPr vert="horz" wrap="none" lIns="91440" tIns="45720" rIns="91440" bIns="45720" anchor="ctr">
            <a:noAutofit/>
          </a:bodyPr>
          <a:lstStyle/>
          <a:p>
            <a:pPr marL="0" algn="ctr"/>
            <a:r>
              <a:rPr lang="en-US" sz="2000" b="1" i="0" u="none" baseline="0">
                <a:solidFill>
                  <a:srgbClr val="FFFFFF"/>
                </a:solidFill>
                <a:latin typeface="微软雅黑"/>
                <a:ea typeface="微软雅黑"/>
              </a:rPr>
              <a:t>03</a:t>
            </a:r>
          </a:p>
        </p:txBody>
      </p:sp>
      <p:sp>
        <p:nvSpPr>
          <p:cNvPr id="10" name="AutoShape 10"/>
          <p:cNvSpPr/>
          <p:nvPr/>
        </p:nvSpPr>
        <p:spPr>
          <a:xfrm>
            <a:off x="3719475" y="1632944"/>
            <a:ext cx="5668363" cy="1055596"/>
          </a:xfrm>
          <a:prstGeom prst="roundRect">
            <a:avLst>
              <a:gd name="adj" fmla="val 20000"/>
            </a:avLst>
          </a:prstGeom>
          <a:solidFill>
            <a:srgbClr val="768394">
              <a:alpha val="15000"/>
            </a:srgbClr>
          </a:solidFill>
          <a:ln cap="flat">
            <a:prstDash val="solid"/>
          </a:ln>
        </p:spPr>
        <p:txBody>
          <a:bodyPr vert="horz" wrap="square" lIns="91440" tIns="45720" rIns="91440" bIns="45720" anchor="ctr">
            <a:noAutofit/>
          </a:bodyPr>
          <a:lstStyle/>
          <a:p>
            <a:pPr marL="0" algn="l">
              <a:lnSpc>
                <a:spcPct val="130000"/>
              </a:lnSpc>
            </a:pPr>
            <a:r>
              <a:rPr lang="en-US" sz="1400" b="0" i="0" u="none" baseline="0">
                <a:solidFill>
                  <a:srgbClr val="000000"/>
                </a:solidFill>
                <a:latin typeface="+mn-ea"/>
                <a:ea typeface="+mn-ea"/>
              </a:rPr>
              <a:t>The prediction module integrates various student attributes including age, gender, parental occupation, study habits, and IQ levels. This multifactorial approach ensures a comprehensive assessment of potential academic performance.</a:t>
            </a:r>
          </a:p>
        </p:txBody>
      </p:sp>
      <p:sp>
        <p:nvSpPr>
          <p:cNvPr id="11" name="TextBox 11"/>
          <p:cNvSpPr txBox="1"/>
          <p:nvPr/>
        </p:nvSpPr>
        <p:spPr>
          <a:xfrm>
            <a:off x="3007558" y="1788374"/>
            <a:ext cx="612000" cy="612000"/>
          </a:xfrm>
          <a:prstGeom prst="roundRect">
            <a:avLst>
              <a:gd name="adj" fmla="val 50000"/>
            </a:avLst>
          </a:prstGeom>
          <a:solidFill>
            <a:srgbClr val="768394">
              <a:alpha val="70000"/>
            </a:srgbClr>
          </a:solidFill>
        </p:spPr>
        <p:txBody>
          <a:bodyPr vert="horz" wrap="none" lIns="91440" tIns="45720" rIns="91440" bIns="45720" rtlCol="0" anchor="ctr">
            <a:noAutofit/>
          </a:bodyPr>
          <a:lstStyle/>
          <a:p>
            <a:pPr marL="0" algn="l">
              <a:defRPr/>
            </a:pPr>
            <a:r>
              <a:rPr lang="en-US" sz="1800" b="0" i="0" u="none" baseline="0">
                <a:solidFill>
                  <a:srgbClr val="000000"/>
                </a:solidFill>
                <a:latin typeface="微软雅黑"/>
                <a:ea typeface="微软雅黑"/>
              </a:rPr>
              <a:t>01</a:t>
            </a:r>
            <a:endParaRPr lang="en-US" sz="1100"/>
          </a:p>
        </p:txBody>
      </p:sp>
      <p:sp>
        <p:nvSpPr>
          <p:cNvPr id="12" name="AutoShape 12"/>
          <p:cNvSpPr/>
          <p:nvPr/>
        </p:nvSpPr>
        <p:spPr>
          <a:xfrm>
            <a:off x="-3068075" y="787314"/>
            <a:ext cx="5453149" cy="5453149"/>
          </a:xfrm>
          <a:prstGeom prst="arc">
            <a:avLst>
              <a:gd name="adj1" fmla="val 18633812"/>
              <a:gd name="adj2" fmla="val 3033281"/>
            </a:avLst>
          </a:prstGeom>
          <a:ln w="6350" cap="flat" cmpd="sng">
            <a:solidFill>
              <a:srgbClr val="768394"/>
            </a:solidFill>
            <a:prstDash val="solid"/>
            <a:headEnd type="oval"/>
            <a:tailEnd type="oval"/>
          </a:ln>
        </p:spPr>
        <p:txBody>
          <a:bodyPr vert="horz" lIns="91440" tIns="45720" rIns="91440" bIns="45720" anchor="ctr">
            <a:normAutofit/>
          </a:bodyPr>
          <a:lstStyle/>
          <a:p>
            <a:pPr marL="0" algn="ctr"/>
            <a:endParaRPr/>
          </a:p>
        </p:txBody>
      </p:sp>
      <p:sp>
        <p:nvSpPr>
          <p:cNvPr id="13" name="AutoShape 13"/>
          <p:cNvSpPr/>
          <p:nvPr/>
        </p:nvSpPr>
        <p:spPr>
          <a:xfrm flipH="1">
            <a:off x="3719476" y="1212367"/>
            <a:ext cx="5668363" cy="427979"/>
          </a:xfrm>
          <a:prstGeom prst="rect">
            <a:avLst/>
          </a:prstGeom>
          <a:noFill/>
          <a:ln cap="flat" cmpd="sng">
            <a:prstDash val="solid"/>
          </a:ln>
        </p:spPr>
        <p:txBody>
          <a:bodyPr vert="horz" wrap="square" lIns="91440" tIns="90000" rIns="91440" bIns="90000" anchor="b">
            <a:spAutoFit/>
          </a:bodyPr>
          <a:lstStyle/>
          <a:p>
            <a:pPr marL="0" algn="l"/>
            <a:r>
              <a:rPr lang="zh-CN" altLang="en-US" sz="1600" b="1" i="0" u="none" baseline="0">
                <a:solidFill>
                  <a:srgbClr val="000000"/>
                </a:solidFill>
                <a:latin typeface="Arial"/>
                <a:ea typeface="Arial"/>
              </a:rPr>
              <a:t>Parameters for score prediction</a:t>
            </a:r>
          </a:p>
        </p:txBody>
      </p:sp>
      <p:sp>
        <p:nvSpPr>
          <p:cNvPr id="14" name="AutoShape 14"/>
          <p:cNvSpPr/>
          <p:nvPr/>
        </p:nvSpPr>
        <p:spPr>
          <a:xfrm flipH="1">
            <a:off x="4435994" y="2715250"/>
            <a:ext cx="5668363" cy="427979"/>
          </a:xfrm>
          <a:prstGeom prst="rect">
            <a:avLst/>
          </a:prstGeom>
          <a:noFill/>
          <a:ln cap="flat" cmpd="sng">
            <a:prstDash val="solid"/>
          </a:ln>
        </p:spPr>
        <p:txBody>
          <a:bodyPr vert="horz" wrap="square" lIns="91440" tIns="90000" rIns="91440" bIns="90000" anchor="b">
            <a:spAutoFit/>
          </a:bodyPr>
          <a:lstStyle/>
          <a:p>
            <a:pPr marL="0" algn="l"/>
            <a:r>
              <a:rPr lang="zh-CN" altLang="en-US" sz="1600" b="1" i="0" u="none" baseline="0">
                <a:solidFill>
                  <a:srgbClr val="000000"/>
                </a:solidFill>
                <a:latin typeface="Arial"/>
                <a:ea typeface="Arial"/>
              </a:rPr>
              <a:t>Machine learning algorithms utilized</a:t>
            </a:r>
          </a:p>
        </p:txBody>
      </p:sp>
      <p:sp>
        <p:nvSpPr>
          <p:cNvPr id="15" name="AutoShape 15"/>
          <p:cNvSpPr/>
          <p:nvPr/>
        </p:nvSpPr>
        <p:spPr>
          <a:xfrm flipH="1">
            <a:off x="3719475" y="4347675"/>
            <a:ext cx="5668363" cy="427979"/>
          </a:xfrm>
          <a:prstGeom prst="rect">
            <a:avLst/>
          </a:prstGeom>
          <a:noFill/>
          <a:ln cap="flat" cmpd="sng">
            <a:prstDash val="solid"/>
          </a:ln>
        </p:spPr>
        <p:txBody>
          <a:bodyPr vert="horz" wrap="square" lIns="91440" tIns="90000" rIns="91440" bIns="90000" anchor="b">
            <a:spAutoFit/>
          </a:bodyPr>
          <a:lstStyle/>
          <a:p>
            <a:pPr marL="0" algn="l"/>
            <a:r>
              <a:rPr lang="zh-CN" altLang="en-US" sz="1600" b="1" i="0" u="none" baseline="0">
                <a:solidFill>
                  <a:srgbClr val="000000"/>
                </a:solidFill>
                <a:latin typeface="Arial"/>
                <a:ea typeface="Arial"/>
              </a:rPr>
              <a:t>Importance of historical data</a:t>
            </a:r>
          </a:p>
        </p:txBody>
      </p:sp>
      <p:pic>
        <p:nvPicPr>
          <p:cNvPr id="16" name="Picture 15">
            <a:extLst>
              <a:ext uri="{FF2B5EF4-FFF2-40B4-BE49-F238E27FC236}">
                <a16:creationId xmlns:a16="http://schemas.microsoft.com/office/drawing/2014/main" id="{790D3789-C561-460E-465B-F0C119C357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29800" y="103585"/>
            <a:ext cx="2209800" cy="1463993"/>
          </a:xfrm>
          <a:prstGeom prst="rect">
            <a:avLst/>
          </a:prstGeom>
        </p:spPr>
      </p:pic>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afterEffect">
                                  <p:stCondLst>
                                    <p:cond delay="0"/>
                                  </p:stCondLst>
                                  <p:childTnLst>
                                    <p:animEffect transition="in" filter="wheel(4)">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41" presetClass="entr" presetSubtype="0" fill="hold" grpId="0" nodeType="afterEffect">
                                  <p:stCondLst>
                                    <p:cond delay="0"/>
                                  </p:stCondLst>
                                  <p:iterate type="lt">
                                    <p:tmPct val="10000"/>
                                  </p:iterate>
                                  <p:childTnLst>
                                    <p:anim calcmode="lin" valueType="num">
                                      <p:cBhvr>
                                        <p:cTn id="13" dur="10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13"/>
                                        </p:tgtEl>
                                        <p:attrNameLst>
                                          <p:attrName>ppt_y</p:attrName>
                                        </p:attrNameLst>
                                      </p:cBhvr>
                                      <p:tavLst>
                                        <p:tav tm="0">
                                          <p:val>
                                            <p:strVal val="#ppt_y"/>
                                          </p:val>
                                        </p:tav>
                                        <p:tav tm="100000">
                                          <p:val>
                                            <p:strVal val="#ppt_y"/>
                                          </p:val>
                                        </p:tav>
                                      </p:tavLst>
                                    </p:anim>
                                    <p:anim calcmode="lin" valueType="num">
                                      <p:cBhvr>
                                        <p:cTn id="15" dur="10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13"/>
                                        </p:tgtEl>
                                      </p:cBhvr>
                                    </p:animEffect>
                                    <p:set>
                                      <p:cBhvr>
                                        <p:cTn id="18" dur="1000" fill="hold">
                                          <p:stCondLst>
                                            <p:cond delay="0"/>
                                          </p:stCondLst>
                                        </p:cTn>
                                        <p:tgtEl>
                                          <p:spTgt spid="13"/>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nodeType="afterEffect">
                                  <p:stCondLst>
                                    <p:cond delay="0"/>
                                  </p:stCondLst>
                                  <p:childTnLst>
                                    <p:animEffect transition="in" filter="wipe(down)">
                                      <p:cBhvr>
                                        <p:cTn id="21" dur="500"/>
                                        <p:tgtEl>
                                          <p:spTgt spid="10"/>
                                        </p:tgtEl>
                                      </p:cBhvr>
                                    </p:animEffect>
                                    <p:set>
                                      <p:cBhvr>
                                        <p:cTn id="22" dur="500" fill="hold">
                                          <p:stCondLst>
                                            <p:cond delay="0"/>
                                          </p:stCondLst>
                                        </p:cTn>
                                        <p:tgtEl>
                                          <p:spTgt spid="1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par>
                          <p:cTn id="26" fill="hold">
                            <p:stCondLst>
                              <p:cond delay="0"/>
                            </p:stCondLst>
                            <p:childTnLst>
                              <p:par>
                                <p:cTn id="27" presetID="17" presetClass="entr" presetSubtype="4" fill="hold" nodeType="afterEffect">
                                  <p:stCondLst>
                                    <p:cond delay="0"/>
                                  </p:stCondLst>
                                  <p:childTnLs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ppt_y+#ppt_h/2"/>
                                          </p:val>
                                        </p:tav>
                                        <p:tav tm="100000">
                                          <p:val>
                                            <p:strVal val="#ppt_y"/>
                                          </p:val>
                                        </p:tav>
                                      </p:tavLst>
                                    </p:anim>
                                    <p:anim calcmode="lin" valueType="num">
                                      <p:cBhvr additive="base">
                                        <p:cTn id="30" dur="500" fill="hold"/>
                                        <p:tgtEl>
                                          <p:spTgt spid="14"/>
                                        </p:tgtEl>
                                        <p:attrNameLst>
                                          <p:attrName>ppt_w</p:attrName>
                                        </p:attrNameLst>
                                      </p:cBhvr>
                                      <p:tavLst>
                                        <p:tav tm="0">
                                          <p:val>
                                            <p:strVal val="#ppt_w"/>
                                          </p:val>
                                        </p:tav>
                                        <p:tav tm="100000">
                                          <p:val>
                                            <p:strVal val="#ppt_w"/>
                                          </p:val>
                                        </p:tav>
                                      </p:tavLst>
                                    </p:anim>
                                    <p:anim calcmode="lin" valueType="num">
                                      <p:cBhvr additive="base">
                                        <p:cTn id="31" dur="500" fill="hold"/>
                                        <p:tgtEl>
                                          <p:spTgt spid="14"/>
                                        </p:tgtEl>
                                        <p:attrNameLst>
                                          <p:attrName>ppt_h</p:attrName>
                                        </p:attrNameLst>
                                      </p:cBhvr>
                                      <p:tavLst>
                                        <p:tav tm="0">
                                          <p:val>
                                            <p:fltVal val="0"/>
                                          </p:val>
                                        </p:tav>
                                        <p:tav tm="100000">
                                          <p:val>
                                            <p:strVal val="#ppt_h"/>
                                          </p:val>
                                        </p:tav>
                                      </p:tavLst>
                                    </p:anim>
                                    <p:set>
                                      <p:cBhvr additive="base">
                                        <p:cTn id="32" dur="500" fill="hold">
                                          <p:stCondLst>
                                            <p:cond delay="0"/>
                                          </p:stCondLst>
                                        </p:cTn>
                                        <p:tgtEl>
                                          <p:spTgt spid="14"/>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nodeType="afterEffect">
                                  <p:stCondLst>
                                    <p:cond delay="0"/>
                                  </p:stCondLst>
                                  <p:childTnLst>
                                    <p:anim calcmode="lin" valueType="num">
                                      <p:cBhvr additive="base">
                                        <p:cTn id="35" dur="1000" fill="hold"/>
                                        <p:tgtEl>
                                          <p:spTgt spid="6"/>
                                        </p:tgtEl>
                                        <p:attrNameLst>
                                          <p:attrName>ppt_x</p:attrName>
                                        </p:attrNameLst>
                                      </p:cBhvr>
                                      <p:tavLst>
                                        <p:tav tm="0">
                                          <p:val>
                                            <p:strVal val="#ppt_x"/>
                                          </p:val>
                                        </p:tav>
                                        <p:tav tm="100000">
                                          <p:val>
                                            <p:strVal val="#ppt_x"/>
                                          </p:val>
                                        </p:tav>
                                      </p:tavLst>
                                    </p:anim>
                                    <p:anim calcmode="lin" valueType="num">
                                      <p:cBhvr additive="base">
                                        <p:cTn id="36" dur="1000" fill="hold"/>
                                        <p:tgtEl>
                                          <p:spTgt spid="6"/>
                                        </p:tgtEl>
                                        <p:attrNameLst>
                                          <p:attrName>ppt_y</p:attrName>
                                        </p:attrNameLst>
                                      </p:cBhvr>
                                      <p:tavLst>
                                        <p:tav tm="0">
                                          <p:val>
                                            <p:strVal val="1+#ppt_h/2"/>
                                          </p:val>
                                        </p:tav>
                                        <p:tav tm="100000">
                                          <p:val>
                                            <p:strVal val="#ppt_y"/>
                                          </p:val>
                                        </p:tav>
                                      </p:tavLst>
                                    </p:anim>
                                    <p:set>
                                      <p:cBhvr>
                                        <p:cTn id="37" dur="1000" fill="hold">
                                          <p:stCondLst>
                                            <p:cond delay="0"/>
                                          </p:stCondLst>
                                        </p:cTn>
                                        <p:tgtEl>
                                          <p:spTgt spid="6"/>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0"/>
                            </p:stCondLst>
                            <p:childTnLst>
                              <p:par>
                                <p:cTn id="42" presetID="17" presetClass="entr" presetSubtype="8" fill="hold" nodeType="afterEffect">
                                  <p:stCondLst>
                                    <p:cond delay="0"/>
                                  </p:stCondLst>
                                  <p:childTnLst>
                                    <p:anim calcmode="lin" valueType="num">
                                      <p:cBhvr additive="base">
                                        <p:cTn id="43" dur="500" fill="hold"/>
                                        <p:tgtEl>
                                          <p:spTgt spid="15"/>
                                        </p:tgtEl>
                                        <p:attrNameLst>
                                          <p:attrName>ppt_x</p:attrName>
                                        </p:attrNameLst>
                                      </p:cBhvr>
                                      <p:tavLst>
                                        <p:tav tm="0">
                                          <p:val>
                                            <p:strVal val="#ppt_x-#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anim calcmode="lin" valueType="num">
                                      <p:cBhvr additive="base">
                                        <p:cTn id="45" dur="500" fill="hold"/>
                                        <p:tgtEl>
                                          <p:spTgt spid="15"/>
                                        </p:tgtEl>
                                        <p:attrNameLst>
                                          <p:attrName>ppt_w</p:attrName>
                                        </p:attrNameLst>
                                      </p:cBhvr>
                                      <p:tavLst>
                                        <p:tav tm="0">
                                          <p:val>
                                            <p:fltVal val="0"/>
                                          </p:val>
                                        </p:tav>
                                        <p:tav tm="100000">
                                          <p:val>
                                            <p:strVal val="#ppt_w"/>
                                          </p:val>
                                        </p:tav>
                                      </p:tavLst>
                                    </p:anim>
                                    <p:anim calcmode="lin" valueType="num">
                                      <p:cBhvr additive="base">
                                        <p:cTn id="46" dur="500" fill="hold"/>
                                        <p:tgtEl>
                                          <p:spTgt spid="15"/>
                                        </p:tgtEl>
                                        <p:attrNameLst>
                                          <p:attrName>ppt_h</p:attrName>
                                        </p:attrNameLst>
                                      </p:cBhvr>
                                      <p:tavLst>
                                        <p:tav tm="0">
                                          <p:val>
                                            <p:strVal val="#ppt_h"/>
                                          </p:val>
                                        </p:tav>
                                        <p:tav tm="100000">
                                          <p:val>
                                            <p:strVal val="#ppt_h"/>
                                          </p:val>
                                        </p:tav>
                                      </p:tavLst>
                                    </p:anim>
                                    <p:set>
                                      <p:cBhvr additive="base">
                                        <p:cTn id="47" dur="500" fill="hold">
                                          <p:stCondLst>
                                            <p:cond delay="0"/>
                                          </p:stCondLst>
                                        </p:cTn>
                                        <p:tgtEl>
                                          <p:spTgt spid="15"/>
                                        </p:tgtEl>
                                        <p:attrNameLst>
                                          <p:attrName>style.visibility</p:attrName>
                                        </p:attrNameLst>
                                      </p:cBhvr>
                                      <p:to>
                                        <p:strVal val="visible"/>
                                      </p:to>
                                    </p:set>
                                  </p:childTnLst>
                                </p:cTn>
                              </p:par>
                            </p:childTnLst>
                          </p:cTn>
                        </p:par>
                        <p:par>
                          <p:cTn id="48" fill="hold">
                            <p:stCondLst>
                              <p:cond delay="0"/>
                            </p:stCondLst>
                            <p:childTnLst>
                              <p:par>
                                <p:cTn id="49" presetID="47" presetClass="entr" presetSubtype="0" fill="hold" nodeType="afterEffect">
                                  <p:stCondLst>
                                    <p:cond delay="0"/>
                                  </p:stCondLst>
                                  <p:childTnLst>
                                    <p:anim calcmode="lin" valueType="num">
                                      <p:cBhvr>
                                        <p:cTn id="50" dur="1000" fill="hold"/>
                                        <p:tgtEl>
                                          <p:spTgt spid="8"/>
                                        </p:tgtEl>
                                        <p:attrNameLst>
                                          <p:attrName>ppt_x</p:attrName>
                                        </p:attrNameLst>
                                      </p:cBhvr>
                                      <p:tavLst>
                                        <p:tav tm="0">
                                          <p:val>
                                            <p:strVal val="#ppt_x"/>
                                          </p:val>
                                        </p:tav>
                                        <p:tav tm="100000">
                                          <p:val>
                                            <p:strVal val="#ppt_x"/>
                                          </p:val>
                                        </p:tav>
                                      </p:tavLst>
                                    </p:anim>
                                    <p:anim calcmode="lin" valueType="num">
                                      <p:cBhvr>
                                        <p:cTn id="51" dur="1000" fill="hold"/>
                                        <p:tgtEl>
                                          <p:spTgt spid="8"/>
                                        </p:tgtEl>
                                        <p:attrNameLst>
                                          <p:attrName>ppt_y</p:attrName>
                                        </p:attrNameLst>
                                      </p:cBhvr>
                                      <p:tavLst>
                                        <p:tav tm="0">
                                          <p:val>
                                            <p:strVal val="#ppt_y-.1"/>
                                          </p:val>
                                        </p:tav>
                                        <p:tav tm="100000">
                                          <p:val>
                                            <p:strVal val="#ppt_y"/>
                                          </p:val>
                                        </p:tav>
                                      </p:tavLst>
                                    </p:anim>
                                    <p:animEffect transition="in" filter="fade">
                                      <p:cBhvr>
                                        <p:cTn id="52" dur="1000"/>
                                        <p:tgtEl>
                                          <p:spTgt spid="8"/>
                                        </p:tgtEl>
                                      </p:cBhvr>
                                    </p:animEffect>
                                    <p:set>
                                      <p:cBhvr>
                                        <p:cTn id="5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mn-ea"/>
                <a:ea typeface="+mn-ea"/>
              </a:rPr>
              <a:t>Student Promotion Prediction</a:t>
            </a:r>
          </a:p>
        </p:txBody>
      </p:sp>
      <p:sp>
        <p:nvSpPr>
          <p:cNvPr id="3" name="Freeform 3"/>
          <p:cNvSpPr/>
          <p:nvPr/>
        </p:nvSpPr>
        <p:spPr>
          <a:xfrm flipH="1">
            <a:off x="6604000" y="10239"/>
            <a:ext cx="5588000" cy="6857999"/>
          </a:xfrm>
          <a:custGeom>
            <a:avLst/>
            <a:gdLst/>
            <a:ahLst/>
            <a:cxnLst/>
            <a:rect l="l" t="t" r="r" b="b"/>
            <a:pathLst>
              <a:path w="5588000" h="6857999">
                <a:moveTo>
                  <a:pt x="4339477" y="0"/>
                </a:moveTo>
                <a:lnTo>
                  <a:pt x="0" y="0"/>
                </a:lnTo>
                <a:lnTo>
                  <a:pt x="0" y="6857999"/>
                </a:lnTo>
                <a:lnTo>
                  <a:pt x="4339478" y="6857999"/>
                </a:lnTo>
                <a:lnTo>
                  <a:pt x="4369438" y="6823412"/>
                </a:lnTo>
                <a:cubicBezTo>
                  <a:pt x="5130699" y="5900977"/>
                  <a:pt x="5588000" y="4718393"/>
                  <a:pt x="5588000" y="3429000"/>
                </a:cubicBezTo>
                <a:cubicBezTo>
                  <a:pt x="5588000" y="2139608"/>
                  <a:pt x="5130699" y="957024"/>
                  <a:pt x="4369438" y="34588"/>
                </a:cubicBezTo>
                <a:close/>
              </a:path>
            </a:pathLst>
          </a:custGeom>
          <a:solidFill>
            <a:srgbClr val="E4E6EA">
              <a:alpha val="20000"/>
            </a:srgbClr>
          </a:solid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4" name="AutoShape 4"/>
          <p:cNvSpPr/>
          <p:nvPr/>
        </p:nvSpPr>
        <p:spPr>
          <a:xfrm flipH="1">
            <a:off x="1173634" y="1605730"/>
            <a:ext cx="5157403" cy="1002656"/>
          </a:xfrm>
          <a:prstGeom prst="rect">
            <a:avLst/>
          </a:prstGeom>
          <a:noFill/>
          <a:ln cap="flat" cmpd="sng">
            <a:prstDash val="solid"/>
          </a:ln>
        </p:spPr>
        <p:txBody>
          <a:bodyPr vert="horz" wrap="square" lIns="108000" tIns="108000" rIns="108000" bIns="108000" anchor="t">
            <a:spAutoFit/>
          </a:bodyPr>
          <a:lstStyle/>
          <a:p>
            <a:pPr marL="0" algn="l">
              <a:lnSpc>
                <a:spcPct val="150000"/>
              </a:lnSpc>
            </a:pPr>
            <a:r>
              <a:rPr lang="zh-CN" altLang="en-US" sz="1400" b="0" i="0" u="none" baseline="0">
                <a:solidFill>
                  <a:srgbClr val="000000"/>
                </a:solidFill>
                <a:latin typeface="Arial"/>
                <a:ea typeface="Arial"/>
              </a:rPr>
              <a:t>The promotion prediction module examines various factors like assessment scores, course difficulty, and individual study habits. These considerations result in a well-rounded approach to determining a student’s eligibility for promotion.</a:t>
            </a:r>
          </a:p>
        </p:txBody>
      </p:sp>
      <p:sp>
        <p:nvSpPr>
          <p:cNvPr id="5" name="AutoShape 5"/>
          <p:cNvSpPr/>
          <p:nvPr/>
        </p:nvSpPr>
        <p:spPr>
          <a:xfrm flipH="1">
            <a:off x="1173633" y="1299286"/>
            <a:ext cx="5157403" cy="427979"/>
          </a:xfrm>
          <a:prstGeom prst="rect">
            <a:avLst/>
          </a:prstGeom>
          <a:noFill/>
          <a:ln cap="flat" cmpd="sng">
            <a:prstDash val="solid"/>
          </a:ln>
        </p:spPr>
        <p:txBody>
          <a:bodyPr vert="horz" wrap="square" lIns="91440" tIns="90000" rIns="91440" bIns="90000" anchor="t">
            <a:spAutoFit/>
          </a:bodyPr>
          <a:lstStyle/>
          <a:p>
            <a:pPr marL="0" algn="l"/>
            <a:r>
              <a:rPr lang="zh-CN" altLang="en-US" sz="1600" b="1" i="0" u="none" baseline="0" dirty="0">
                <a:solidFill>
                  <a:srgbClr val="000000"/>
                </a:solidFill>
                <a:latin typeface="Arial"/>
                <a:ea typeface="Arial"/>
              </a:rPr>
              <a:t>Factors influencing promotion</a:t>
            </a:r>
          </a:p>
        </p:txBody>
      </p:sp>
      <p:sp>
        <p:nvSpPr>
          <p:cNvPr id="6" name="AutoShape 6"/>
          <p:cNvSpPr/>
          <p:nvPr/>
        </p:nvSpPr>
        <p:spPr>
          <a:xfrm>
            <a:off x="555439" y="1463576"/>
            <a:ext cx="406400" cy="406400"/>
          </a:xfrm>
          <a:prstGeom prst="roundRect">
            <a:avLst/>
          </a:prstGeom>
          <a:solidFill>
            <a:schemeClr val="accent1"/>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01</a:t>
            </a:r>
          </a:p>
        </p:txBody>
      </p:sp>
      <p:sp>
        <p:nvSpPr>
          <p:cNvPr id="7" name="AutoShape 7"/>
          <p:cNvSpPr/>
          <p:nvPr/>
        </p:nvSpPr>
        <p:spPr>
          <a:xfrm flipH="1">
            <a:off x="1173634" y="3228904"/>
            <a:ext cx="5157403" cy="1002656"/>
          </a:xfrm>
          <a:prstGeom prst="rect">
            <a:avLst/>
          </a:prstGeom>
          <a:noFill/>
          <a:ln cap="flat" cmpd="sng">
            <a:prstDash val="solid"/>
          </a:ln>
        </p:spPr>
        <p:txBody>
          <a:bodyPr vert="horz" wrap="square" lIns="108000" tIns="108000" rIns="108000" bIns="108000" anchor="t">
            <a:spAutoFit/>
          </a:bodyPr>
          <a:lstStyle/>
          <a:p>
            <a:pPr marL="0" algn="l">
              <a:lnSpc>
                <a:spcPct val="150000"/>
              </a:lnSpc>
            </a:pPr>
            <a:r>
              <a:rPr lang="zh-CN" altLang="en-US" sz="1400" b="0" i="0" u="none" baseline="0">
                <a:solidFill>
                  <a:srgbClr val="000000"/>
                </a:solidFill>
                <a:latin typeface="Arial"/>
                <a:ea typeface="Arial"/>
              </a:rPr>
              <a:t>By evaluating numerous attributes surrounding student performance, the system delivers highly effective recommendations on promotion eligibility, ensuring that decisions are equitable and data-driven.</a:t>
            </a:r>
          </a:p>
        </p:txBody>
      </p:sp>
      <p:sp>
        <p:nvSpPr>
          <p:cNvPr id="8" name="AutoShape 8"/>
          <p:cNvSpPr/>
          <p:nvPr/>
        </p:nvSpPr>
        <p:spPr>
          <a:xfrm flipH="1">
            <a:off x="1211154" y="2958318"/>
            <a:ext cx="5157403" cy="427979"/>
          </a:xfrm>
          <a:prstGeom prst="rect">
            <a:avLst/>
          </a:prstGeom>
          <a:noFill/>
          <a:ln cap="flat" cmpd="sng">
            <a:prstDash val="solid"/>
          </a:ln>
        </p:spPr>
        <p:txBody>
          <a:bodyPr vert="horz" wrap="square" lIns="91440" tIns="90000" rIns="91440" bIns="90000" anchor="t">
            <a:spAutoFit/>
          </a:bodyPr>
          <a:lstStyle/>
          <a:p>
            <a:pPr marL="0" algn="l"/>
            <a:r>
              <a:rPr lang="zh-CN" altLang="en-US" sz="1600" b="1" i="0" u="none" baseline="0">
                <a:solidFill>
                  <a:srgbClr val="000000"/>
                </a:solidFill>
                <a:latin typeface="Arial"/>
                <a:ea typeface="Arial"/>
              </a:rPr>
              <a:t>Recommendation effectiveness</a:t>
            </a:r>
          </a:p>
        </p:txBody>
      </p:sp>
      <p:sp>
        <p:nvSpPr>
          <p:cNvPr id="9" name="AutoShape 9"/>
          <p:cNvSpPr/>
          <p:nvPr/>
        </p:nvSpPr>
        <p:spPr>
          <a:xfrm>
            <a:off x="555439" y="3086750"/>
            <a:ext cx="406400" cy="406400"/>
          </a:xfrm>
          <a:prstGeom prst="roundRect">
            <a:avLst/>
          </a:prstGeom>
          <a:solidFill>
            <a:schemeClr val="accent2"/>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02</a:t>
            </a:r>
          </a:p>
        </p:txBody>
      </p:sp>
      <p:sp>
        <p:nvSpPr>
          <p:cNvPr id="10" name="AutoShape 10"/>
          <p:cNvSpPr/>
          <p:nvPr/>
        </p:nvSpPr>
        <p:spPr>
          <a:xfrm flipH="1">
            <a:off x="1173634" y="4852078"/>
            <a:ext cx="5157403" cy="863700"/>
          </a:xfrm>
          <a:prstGeom prst="rect">
            <a:avLst/>
          </a:prstGeom>
          <a:noFill/>
          <a:ln cap="flat" cmpd="sng">
            <a:prstDash val="solid"/>
          </a:ln>
        </p:spPr>
        <p:txBody>
          <a:bodyPr vert="horz" wrap="square" lIns="108000" tIns="108000" rIns="108000" bIns="108000" anchor="t">
            <a:spAutoFit/>
          </a:bodyPr>
          <a:lstStyle/>
          <a:p>
            <a:pPr marL="0" algn="l">
              <a:lnSpc>
                <a:spcPct val="150000"/>
              </a:lnSpc>
            </a:pPr>
            <a:r>
              <a:rPr lang="zh-CN" altLang="en-US" sz="1400" b="0" i="0" u="none" baseline="0">
                <a:solidFill>
                  <a:srgbClr val="000000"/>
                </a:solidFill>
                <a:latin typeface="Arial"/>
                <a:ea typeface="Arial"/>
              </a:rPr>
              <a:t>Performance indicators help gauge a student’s readiness for advancement, providing concrete metrics that educators can rely on to assess overall academic growth and future potential.</a:t>
            </a:r>
          </a:p>
        </p:txBody>
      </p:sp>
      <p:sp>
        <p:nvSpPr>
          <p:cNvPr id="11" name="AutoShape 11"/>
          <p:cNvSpPr/>
          <p:nvPr/>
        </p:nvSpPr>
        <p:spPr>
          <a:xfrm flipH="1">
            <a:off x="1173633" y="4581492"/>
            <a:ext cx="5157403" cy="427979"/>
          </a:xfrm>
          <a:prstGeom prst="rect">
            <a:avLst/>
          </a:prstGeom>
          <a:noFill/>
          <a:ln cap="flat" cmpd="sng">
            <a:prstDash val="solid"/>
          </a:ln>
        </p:spPr>
        <p:txBody>
          <a:bodyPr vert="horz" wrap="square" lIns="91440" tIns="90000" rIns="91440" bIns="90000" anchor="t">
            <a:spAutoFit/>
          </a:bodyPr>
          <a:lstStyle/>
          <a:p>
            <a:pPr marL="0" algn="l"/>
            <a:r>
              <a:rPr lang="zh-CN" altLang="en-US" sz="1600" b="1" i="0" u="none" baseline="0" dirty="0">
                <a:solidFill>
                  <a:srgbClr val="000000"/>
                </a:solidFill>
                <a:latin typeface="Arial"/>
                <a:ea typeface="Arial"/>
              </a:rPr>
              <a:t>Use of performance indicators</a:t>
            </a:r>
          </a:p>
        </p:txBody>
      </p:sp>
      <p:sp>
        <p:nvSpPr>
          <p:cNvPr id="12" name="AutoShape 12"/>
          <p:cNvSpPr/>
          <p:nvPr/>
        </p:nvSpPr>
        <p:spPr>
          <a:xfrm>
            <a:off x="555439" y="4709924"/>
            <a:ext cx="406400" cy="406400"/>
          </a:xfrm>
          <a:prstGeom prst="roundRect">
            <a:avLst/>
          </a:prstGeom>
          <a:solidFill>
            <a:schemeClr val="accent1"/>
          </a:solidFill>
          <a:ln cap="flat" cmpd="sng">
            <a:prstDash val="solid"/>
          </a:ln>
        </p:spPr>
        <p:txBody>
          <a:bodyPr vert="horz" lIns="91440" tIns="45720" rIns="91440" bIns="45720" anchor="ctr">
            <a:normAutofit/>
          </a:bodyPr>
          <a:lstStyle/>
          <a:p>
            <a:pPr marL="0" algn="ctr"/>
            <a:r>
              <a:rPr lang="en-US" sz="1200" b="1" i="0" u="none" baseline="0">
                <a:solidFill>
                  <a:schemeClr val="lt1"/>
                </a:solidFill>
                <a:latin typeface="Arial"/>
                <a:ea typeface="Arial"/>
              </a:rPr>
              <a:t>03</a:t>
            </a:r>
          </a:p>
        </p:txBody>
      </p:sp>
      <p:pic>
        <p:nvPicPr>
          <p:cNvPr id="13" name="Picture 12">
            <a:extLst>
              <a:ext uri="{FF2B5EF4-FFF2-40B4-BE49-F238E27FC236}">
                <a16:creationId xmlns:a16="http://schemas.microsoft.com/office/drawing/2014/main" id="{733FD3AD-F1AE-A41F-4DAC-3CA0D1B322A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1566" y="192220"/>
            <a:ext cx="2133600" cy="141351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animEffect transition="in" filter="barn(outHorizontal)">
                                      <p:cBhvr>
                                        <p:cTn id="6" dur="500"/>
                                        <p:tgtEl>
                                          <p:spTgt spid="2"/>
                                        </p:tgtEl>
                                      </p:cBhvr>
                                    </p:animEffect>
                                    <p:set>
                                      <p:cBhvr>
                                        <p:cTn id="7" dur="500" fill="hold">
                                          <p:stCondLst>
                                            <p:cond delay="0"/>
                                          </p:stCondLst>
                                        </p:cTn>
                                        <p:tgtEl>
                                          <p:spTgt spid="2"/>
                                        </p:tgtEl>
                                        <p:attrNameLst>
                                          <p:attrName>style.visibility</p:attrName>
                                        </p:attrNameLst>
                                      </p:cBhvr>
                                      <p:to>
                                        <p:strVal val="visible"/>
                                      </p:to>
                                    </p:set>
                                  </p:childTnLst>
                                </p:cTn>
                              </p:par>
                            </p:childTnLst>
                          </p:cTn>
                        </p:par>
                        <p:par>
                          <p:cTn id="8" fill="hold">
                            <p:stCondLst>
                              <p:cond delay="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0"/>
                            </p:stCondLst>
                            <p:childTnLst>
                              <p:par>
                                <p:cTn id="12" presetID="5" presetClass="entr" presetSubtype="10" fill="hold" nodeType="afterEffect">
                                  <p:stCondLst>
                                    <p:cond delay="0"/>
                                  </p:stCondLst>
                                  <p:childTnLst>
                                    <p:animEffect transition="in" filter="checkerboard(across)">
                                      <p:cBhvr>
                                        <p:cTn id="13" dur="1000"/>
                                        <p:tgtEl>
                                          <p:spTgt spid="5"/>
                                        </p:tgtEl>
                                      </p:cBhvr>
                                    </p:animEffect>
                                    <p:set>
                                      <p:cBhvr>
                                        <p:cTn id="14" dur="1000"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8" presetClass="entr" presetSubtype="12" fill="hold" nodeType="afterEffect">
                                  <p:stCondLst>
                                    <p:cond delay="0"/>
                                  </p:stCondLst>
                                  <p:childTnLst>
                                    <p:animEffect transition="in" filter="strips(downLeft)">
                                      <p:cBhvr>
                                        <p:cTn id="17" dur="500"/>
                                        <p:tgtEl>
                                          <p:spTgt spid="4"/>
                                        </p:tgtEl>
                                      </p:cBhvr>
                                    </p:animEffect>
                                    <p:set>
                                      <p:cBhvr>
                                        <p:cTn id="18" dur="500" fill="hold">
                                          <p:stCondLst>
                                            <p:cond delay="0"/>
                                          </p:stCondLst>
                                        </p:cTn>
                                        <p:tgtEl>
                                          <p:spTgt spid="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21" presetClass="entr" presetSubtype="2" fill="hold" nodeType="afterEffect">
                                  <p:stCondLst>
                                    <p:cond delay="0"/>
                                  </p:stCondLst>
                                  <p:childTnLst>
                                    <p:animEffect transition="in" filter="wheel(2)">
                                      <p:cBhvr>
                                        <p:cTn id="24" dur="1000"/>
                                        <p:tgtEl>
                                          <p:spTgt spid="8"/>
                                        </p:tgtEl>
                                      </p:cBhvr>
                                    </p:animEffect>
                                    <p:set>
                                      <p:cBhvr>
                                        <p:cTn id="25" dur="1000" fill="hold">
                                          <p:stCondLst>
                                            <p:cond delay="0"/>
                                          </p:stCondLst>
                                        </p:cTn>
                                        <p:tgtEl>
                                          <p:spTgt spid="8"/>
                                        </p:tgtEl>
                                        <p:attrNameLst>
                                          <p:attrName>style.visibility</p:attrName>
                                        </p:attrNameLst>
                                      </p:cBhvr>
                                      <p:to>
                                        <p:strVal val="visible"/>
                                      </p:to>
                                    </p:set>
                                  </p:childTnLst>
                                </p:cTn>
                              </p:par>
                            </p:childTnLst>
                          </p:cTn>
                        </p:par>
                        <p:par>
                          <p:cTn id="26" fill="hold">
                            <p:stCondLst>
                              <p:cond delay="0"/>
                            </p:stCondLst>
                            <p:childTnLst>
                              <p:par>
                                <p:cTn id="27" presetID="2" presetClass="entr" presetSubtype="4" fill="hold" nodeType="afterEffect">
                                  <p:stCondLst>
                                    <p:cond delay="0"/>
                                  </p:stCondLst>
                                  <p:childTnLst>
                                    <p:anim calcmode="lin" valueType="num">
                                      <p:cBhvr additive="base">
                                        <p:cTn id="28" dur="1000" fill="hold"/>
                                        <p:tgtEl>
                                          <p:spTgt spid="7"/>
                                        </p:tgtEl>
                                        <p:attrNameLst>
                                          <p:attrName>ppt_x</p:attrName>
                                        </p:attrNameLst>
                                      </p:cBhvr>
                                      <p:tavLst>
                                        <p:tav tm="0">
                                          <p:val>
                                            <p:strVal val="#ppt_x"/>
                                          </p:val>
                                        </p:tav>
                                        <p:tav tm="100000">
                                          <p:val>
                                            <p:strVal val="#ppt_x"/>
                                          </p:val>
                                        </p:tav>
                                      </p:tavLst>
                                    </p:anim>
                                    <p:anim calcmode="lin" valueType="num">
                                      <p:cBhvr additive="base">
                                        <p:cTn id="29" dur="1000" fill="hold"/>
                                        <p:tgtEl>
                                          <p:spTgt spid="7"/>
                                        </p:tgtEl>
                                        <p:attrNameLst>
                                          <p:attrName>ppt_y</p:attrName>
                                        </p:attrNameLst>
                                      </p:cBhvr>
                                      <p:tavLst>
                                        <p:tav tm="0">
                                          <p:val>
                                            <p:strVal val="1+#ppt_h/2"/>
                                          </p:val>
                                        </p:tav>
                                        <p:tav tm="100000">
                                          <p:val>
                                            <p:strVal val="#ppt_y"/>
                                          </p:val>
                                        </p:tav>
                                      </p:tavLst>
                                    </p:anim>
                                    <p:set>
                                      <p:cBhvr>
                                        <p:cTn id="30" dur="1000" fill="hold">
                                          <p:stCondLst>
                                            <p:cond delay="0"/>
                                          </p:stCondLst>
                                        </p:cTn>
                                        <p:tgtEl>
                                          <p:spTgt spid="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0"/>
                            </p:stCondLst>
                            <p:childTnLst>
                              <p:par>
                                <p:cTn id="35" presetID="2" presetClass="entr" presetSubtype="4" fill="hold" nodeType="afterEffect">
                                  <p:stCondLst>
                                    <p:cond delay="0"/>
                                  </p:stCondLst>
                                  <p:childTnLst>
                                    <p:anim calcmode="lin" valueType="num">
                                      <p:cBhvr additive="base">
                                        <p:cTn id="36" dur="1000" fill="hold"/>
                                        <p:tgtEl>
                                          <p:spTgt spid="11"/>
                                        </p:tgtEl>
                                        <p:attrNameLst>
                                          <p:attrName>ppt_x</p:attrName>
                                        </p:attrNameLst>
                                      </p:cBhvr>
                                      <p:tavLst>
                                        <p:tav tm="0">
                                          <p:val>
                                            <p:strVal val="#ppt_x"/>
                                          </p:val>
                                        </p:tav>
                                        <p:tav tm="100000">
                                          <p:val>
                                            <p:strVal val="#ppt_x"/>
                                          </p:val>
                                        </p:tav>
                                      </p:tavLst>
                                    </p:anim>
                                    <p:anim calcmode="lin" valueType="num">
                                      <p:cBhvr additive="base">
                                        <p:cTn id="37" dur="1000" fill="hold"/>
                                        <p:tgtEl>
                                          <p:spTgt spid="11"/>
                                        </p:tgtEl>
                                        <p:attrNameLst>
                                          <p:attrName>ppt_y</p:attrName>
                                        </p:attrNameLst>
                                      </p:cBhvr>
                                      <p:tavLst>
                                        <p:tav tm="0">
                                          <p:val>
                                            <p:strVal val="1+#ppt_h/2"/>
                                          </p:val>
                                        </p:tav>
                                        <p:tav tm="100000">
                                          <p:val>
                                            <p:strVal val="#ppt_y"/>
                                          </p:val>
                                        </p:tav>
                                      </p:tavLst>
                                    </p:anim>
                                    <p:set>
                                      <p:cBhvr>
                                        <p:cTn id="38" dur="1000" fill="hold">
                                          <p:stCondLst>
                                            <p:cond delay="0"/>
                                          </p:stCondLst>
                                        </p:cTn>
                                        <p:tgtEl>
                                          <p:spTgt spid="1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768394"/>
      </a:dk2>
      <a:lt2>
        <a:srgbClr val="F0F0F0"/>
      </a:lt2>
      <a:accent1>
        <a:srgbClr val="A42CF6"/>
      </a:accent1>
      <a:accent2>
        <a:srgbClr val="C766AE"/>
      </a:accent2>
      <a:accent3>
        <a:srgbClr val="DA8586"/>
      </a:accent3>
      <a:accent4>
        <a:srgbClr val="A36795"/>
      </a:accent4>
      <a:accent5>
        <a:srgbClr val="847A7A"/>
      </a:accent5>
      <a:accent6>
        <a:srgbClr val="595959"/>
      </a:accent6>
      <a:hlink>
        <a:srgbClr val="4276A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2378</Words>
  <Application>Microsoft Office PowerPoint</Application>
  <PresentationFormat>Widescreen</PresentationFormat>
  <Paragraphs>142</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微软雅黑</vt:lpstr>
      <vt:lpstr>Arial</vt:lpstr>
      <vt:lpstr>Calibri</vt:lpstr>
      <vt:lpstr>Office Theme</vt:lpstr>
      <vt:lpstr>Project Title AI-Powered Personalized Tutor System</vt:lpstr>
      <vt:lpstr>PowerPoint Presentation</vt:lpstr>
      <vt:lpstr>1 Introduction to the System</vt:lpstr>
      <vt:lpstr>Overview of the Tutor System</vt:lpstr>
      <vt:lpstr>Objectives of the Project</vt:lpstr>
      <vt:lpstr>Key Goals</vt:lpstr>
      <vt:lpstr>System Components</vt:lpstr>
      <vt:lpstr>Assessment Score Prediction</vt:lpstr>
      <vt:lpstr>Student Promotion Prediction</vt:lpstr>
      <vt:lpstr>Course Recommendation System</vt:lpstr>
      <vt:lpstr>Methodology</vt:lpstr>
      <vt:lpstr>Data Collection Processes</vt:lpstr>
      <vt:lpstr>Implementation and Testing</vt:lpstr>
      <vt:lpstr>Technologies Utilized</vt:lpstr>
      <vt:lpstr>Programming Languages</vt:lpstr>
      <vt:lpstr>Frameworks and Libraries</vt:lpstr>
      <vt:lpstr>Machine Learning Tools</vt:lpstr>
      <vt:lpstr>Results and Future Developments</vt:lpstr>
      <vt:lpstr>Achievements of the Project</vt:lpstr>
      <vt:lpstr>Flow Chart And Diagram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Asus</cp:lastModifiedBy>
  <cp:revision>12</cp:revision>
  <dcterms:created xsi:type="dcterms:W3CDTF">2025-03-30T04:25:32Z</dcterms:created>
  <dcterms:modified xsi:type="dcterms:W3CDTF">2025-04-03T07:28:19Z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pyright">
    <vt:lpwstr>https://docmee.cn</vt:lpwstr>
  </property>
  <property fmtid="{D5CDD505-2E9C-101B-9397-08002B2CF9AE}" pid="3" name="developer">
    <vt:lpwstr>https://github.com/veasion</vt:lpwstr>
  </property>
</Properties>
</file>